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13" r:id="rId2"/>
    <p:sldId id="261" r:id="rId3"/>
    <p:sldId id="314" r:id="rId4"/>
    <p:sldId id="267" r:id="rId5"/>
    <p:sldId id="270" r:id="rId6"/>
    <p:sldId id="278" r:id="rId7"/>
    <p:sldId id="312" r:id="rId8"/>
    <p:sldId id="281" r:id="rId9"/>
    <p:sldId id="283" r:id="rId10"/>
    <p:sldId id="284" r:id="rId11"/>
    <p:sldId id="316" r:id="rId12"/>
    <p:sldId id="317" r:id="rId13"/>
    <p:sldId id="318" r:id="rId14"/>
    <p:sldId id="319" r:id="rId15"/>
    <p:sldId id="285" r:id="rId16"/>
    <p:sldId id="297" r:id="rId17"/>
    <p:sldId id="299" r:id="rId18"/>
    <p:sldId id="320" r:id="rId19"/>
    <p:sldId id="315" r:id="rId2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21" autoAdjust="0"/>
    <p:restoredTop sz="94660"/>
  </p:normalViewPr>
  <p:slideViewPr>
    <p:cSldViewPr>
      <p:cViewPr>
        <p:scale>
          <a:sx n="100" d="100"/>
          <a:sy n="100" d="100"/>
        </p:scale>
        <p:origin x="-79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F08C1A2-FF99-4E73-B296-873418B5B932}" type="datetimeFigureOut">
              <a:rPr lang="fr-FR"/>
              <a:pPr>
                <a:defRPr/>
              </a:pPr>
              <a:t>09/08/2013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425D54D-17AE-40D4-96DB-25B57BEAB0F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7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fr-FR"/>
              <a:t>28/08/2012</a:t>
            </a:r>
            <a:endParaRPr lang="fr-FR"/>
          </a:p>
        </p:txBody>
      </p:sp>
      <p:sp>
        <p:nvSpPr>
          <p:cNvPr id="10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B97473C-277E-4D60-AC77-AF6D9A76B4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A6009-B729-4C2E-8424-1F89A3F85C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F1656B2-44D7-46EE-915F-C2B6C21C6F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6" name="Espace réservé du numéro de diapositive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9BFB943-D7E7-43B0-A0A2-B1EA170B7B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8" name="Espace réservé du numéro de diapositiv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43B90F5-119C-4D0C-BEB4-25B8BEB6C63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0688C-305B-4CFF-AA03-CAF3EC74F2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2B1B17E-6D64-40FC-923F-3796C2AF59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B7913-02F1-4E01-9079-286477B091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10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8723F33F-223B-4906-90AF-892EB13247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1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37CD4-CC29-41B2-9965-237E823FA5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28/08/2012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67849-FA6B-4FBA-B624-AD46F4286A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28/08/2012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3066B8B5-8383-441B-AA23-78FA2EF7EE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7" r:id="rId3"/>
    <p:sldLayoutId id="2147483698" r:id="rId4"/>
    <p:sldLayoutId id="2147483699" r:id="rId5"/>
    <p:sldLayoutId id="2147483694" r:id="rId6"/>
    <p:sldLayoutId id="2147483700" r:id="rId7"/>
    <p:sldLayoutId id="2147483693" r:id="rId8"/>
    <p:sldLayoutId id="2147483701" r:id="rId9"/>
    <p:sldLayoutId id="2147483692" r:id="rId10"/>
    <p:sldLayoutId id="2147483702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0BD0D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10CF9B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204" descr="2a"/>
          <p:cNvPicPr>
            <a:picLocks noChangeAspect="1" noChangeArrowheads="1"/>
          </p:cNvPicPr>
          <p:nvPr/>
        </p:nvPicPr>
        <p:blipFill>
          <a:blip r:embed="rId2"/>
          <a:srcRect l="5972" t="67165" r="4967" b="1706"/>
          <a:stretch>
            <a:fillRect/>
          </a:stretch>
        </p:blipFill>
        <p:spPr bwMode="auto">
          <a:xfrm>
            <a:off x="4286250" y="2571750"/>
            <a:ext cx="38893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980"/>
          <p:cNvSpPr>
            <a:spLocks noChangeArrowheads="1"/>
          </p:cNvSpPr>
          <p:nvPr/>
        </p:nvSpPr>
        <p:spPr bwMode="auto">
          <a:xfrm>
            <a:off x="357188" y="285750"/>
            <a:ext cx="8501062" cy="1285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latin typeface="Bradley Hand ITC"/>
              </a:rPr>
              <a:t>EVALUATION PAR METHODE DE MONTE CARLO DE L’EFFICACITE </a:t>
            </a:r>
          </a:p>
          <a:p>
            <a:pPr algn="ctr"/>
            <a:r>
              <a:rPr lang="fr-FR" sz="2000" b="1">
                <a:latin typeface="Bradley Hand ITC"/>
              </a:rPr>
              <a:t>D’UN TABLIER PLOMBE SUR DES PATIENTES ENCEINTES </a:t>
            </a:r>
          </a:p>
          <a:p>
            <a:pPr algn="ctr"/>
            <a:r>
              <a:rPr lang="fr-FR" sz="2000" b="1">
                <a:latin typeface="Bradley Hand ITC"/>
              </a:rPr>
              <a:t>REALISANT UN EXAMEN SCANOGRAPHIQUE THORACIQUE</a:t>
            </a:r>
            <a:endParaRPr lang="en-US" sz="2000" b="1">
              <a:latin typeface="Bradley Hand ITC"/>
            </a:endParaRPr>
          </a:p>
        </p:txBody>
      </p:sp>
      <p:pic>
        <p:nvPicPr>
          <p:cNvPr id="14339" name="Picture 14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1727200"/>
            <a:ext cx="3071812" cy="248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24"/>
          <p:cNvSpPr>
            <a:spLocks noChangeArrowheads="1"/>
          </p:cNvSpPr>
          <p:nvPr/>
        </p:nvSpPr>
        <p:spPr bwMode="auto">
          <a:xfrm>
            <a:off x="714375" y="4357688"/>
            <a:ext cx="7786688" cy="90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257" tIns="43630" rIns="87257" bIns="43630">
            <a:spAutoFit/>
          </a:bodyPr>
          <a:lstStyle/>
          <a:p>
            <a:pPr algn="ctr" defTabSz="874713">
              <a:spcBef>
                <a:spcPct val="50000"/>
              </a:spcBef>
            </a:pPr>
            <a:r>
              <a:rPr lang="fr-FR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S. Lopez, </a:t>
            </a:r>
            <a:r>
              <a:rPr lang="fr-FR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B. Serrano, </a:t>
            </a:r>
            <a:r>
              <a:rPr lang="fr-FR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R. Villeneuve, </a:t>
            </a:r>
            <a:r>
              <a:rPr lang="fr-FR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N. Garnier,</a:t>
            </a:r>
            <a:r>
              <a:rPr lang="fr-FR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fr-FR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A. Artenie, </a:t>
            </a:r>
          </a:p>
          <a:p>
            <a:pPr algn="ctr" defTabSz="874713">
              <a:spcBef>
                <a:spcPct val="50000"/>
              </a:spcBef>
            </a:pPr>
            <a:r>
              <a:rPr lang="fr-FR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Y. Malgherini, </a:t>
            </a:r>
            <a:r>
              <a:rPr lang="fr-FR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M. Liberatore, </a:t>
            </a:r>
            <a:r>
              <a:rPr lang="fr-FR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E. Franchisseur </a:t>
            </a:r>
          </a:p>
          <a:p>
            <a:pPr defTabSz="874713">
              <a:spcBef>
                <a:spcPct val="50000"/>
              </a:spcBef>
            </a:pPr>
            <a:endParaRPr lang="fr-FR" sz="800" baseline="3000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Rectangle 24"/>
          <p:cNvSpPr>
            <a:spLocks noChangeArrowheads="1"/>
          </p:cNvSpPr>
          <p:nvPr/>
        </p:nvSpPr>
        <p:spPr bwMode="auto">
          <a:xfrm>
            <a:off x="714375" y="5214938"/>
            <a:ext cx="7786688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257" tIns="43630" rIns="87257" bIns="43630">
            <a:spAutoFit/>
          </a:bodyPr>
          <a:lstStyle/>
          <a:p>
            <a:pPr defTabSz="874713">
              <a:spcBef>
                <a:spcPct val="50000"/>
              </a:spcBef>
            </a:pPr>
            <a:r>
              <a:rPr lang="fr-FR" sz="1400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1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Ecole d’ingénieur Polytech, Nice-Sophia, </a:t>
            </a:r>
          </a:p>
          <a:p>
            <a:pPr defTabSz="874713">
              <a:spcBef>
                <a:spcPct val="50000"/>
              </a:spcBef>
            </a:pPr>
            <a:r>
              <a:rPr lang="fr-FR" sz="1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²Unité de Physique Médicale et Radioprotection et </a:t>
            </a:r>
            <a:r>
              <a:rPr lang="fr-FR" sz="1400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1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Département d’imagerie médicale Centre Hospitalier Princesse Grace, Monaco, </a:t>
            </a:r>
          </a:p>
          <a:p>
            <a:pPr defTabSz="874713">
              <a:spcBef>
                <a:spcPct val="50000"/>
              </a:spcBef>
            </a:pPr>
            <a:r>
              <a:rPr lang="fr-FR" sz="1400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1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DOSISOFT, Cachan</a:t>
            </a:r>
            <a:endParaRPr lang="fr-FR" sz="1400" baseline="3000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0" y="657225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3" name="Rectangle 24"/>
          <p:cNvSpPr>
            <a:spLocks noChangeArrowheads="1"/>
          </p:cNvSpPr>
          <p:nvPr/>
        </p:nvSpPr>
        <p:spPr bwMode="auto">
          <a:xfrm>
            <a:off x="71438" y="6554788"/>
            <a:ext cx="9001125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257" tIns="43630" rIns="87257" bIns="43630">
            <a:spAutoFit/>
          </a:bodyPr>
          <a:lstStyle/>
          <a:p>
            <a:pPr defTabSz="874713">
              <a:spcBef>
                <a:spcPct val="50000"/>
              </a:spcBef>
            </a:pPr>
            <a:r>
              <a:rPr lang="fr-FR" sz="1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Rencontre Interrégionale de Médecine Nucléaire			            ASN Division de Marseille - 21 juin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Problématique</a:t>
            </a:r>
          </a:p>
        </p:txBody>
      </p:sp>
      <p:pic>
        <p:nvPicPr>
          <p:cNvPr id="15362" name="Imag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2500313"/>
            <a:ext cx="6384925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ultiplier 5"/>
          <p:cNvSpPr/>
          <p:nvPr/>
        </p:nvSpPr>
        <p:spPr>
          <a:xfrm>
            <a:off x="5072063" y="2143125"/>
            <a:ext cx="1571625" cy="2286000"/>
          </a:xfrm>
          <a:prstGeom prst="mathMultiply">
            <a:avLst/>
          </a:prstGeom>
          <a:solidFill>
            <a:srgbClr val="FF00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364" name="ZoneTexte 16"/>
          <p:cNvSpPr txBox="1">
            <a:spLocks noChangeArrowheads="1"/>
          </p:cNvSpPr>
          <p:nvPr/>
        </p:nvSpPr>
        <p:spPr bwMode="auto">
          <a:xfrm>
            <a:off x="214313" y="1714500"/>
            <a:ext cx="3357562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3588"/>
            <a:r>
              <a:rPr lang="fr-FR" sz="1400">
                <a:latin typeface="Times New Roman" pitchFamily="18" charset="0"/>
                <a:cs typeface="Times New Roman" pitchFamily="18" charset="0"/>
              </a:rPr>
              <a:t>Lors d’un examen scanographique centré en dehors du pelvis, il est communément préconisé à </a:t>
            </a:r>
            <a:r>
              <a:rPr lang="fr-FR" sz="1400" b="1">
                <a:latin typeface="Times New Roman" pitchFamily="18" charset="0"/>
                <a:cs typeface="Times New Roman" pitchFamily="18" charset="0"/>
              </a:rPr>
              <a:t>une femme enceinte</a:t>
            </a:r>
            <a:r>
              <a:rPr lang="fr-FR" sz="1400">
                <a:latin typeface="Times New Roman" pitchFamily="18" charset="0"/>
                <a:cs typeface="Times New Roman" pitchFamily="18" charset="0"/>
              </a:rPr>
              <a:t> de porter un tablier plombé. </a:t>
            </a:r>
          </a:p>
          <a:p>
            <a:pPr defTabSz="763588"/>
            <a:r>
              <a:rPr lang="fr-FR" sz="1400">
                <a:latin typeface="Times New Roman" pitchFamily="18" charset="0"/>
                <a:cs typeface="Times New Roman" pitchFamily="18" charset="0"/>
              </a:rPr>
              <a:t>Pourtant, avec </a:t>
            </a:r>
            <a:r>
              <a:rPr lang="fr-FR" sz="1400" b="1">
                <a:latin typeface="Times New Roman" pitchFamily="18" charset="0"/>
                <a:cs typeface="Times New Roman" pitchFamily="18" charset="0"/>
              </a:rPr>
              <a:t>l’évolution du blindage des scanographes</a:t>
            </a:r>
            <a:r>
              <a:rPr lang="fr-FR" sz="1400">
                <a:latin typeface="Times New Roman" pitchFamily="18" charset="0"/>
                <a:cs typeface="Times New Roman" pitchFamily="18" charset="0"/>
              </a:rPr>
              <a:t>, on peut considérer que le </a:t>
            </a:r>
            <a:r>
              <a:rPr lang="fr-FR" sz="1400" b="1">
                <a:latin typeface="Times New Roman" pitchFamily="18" charset="0"/>
                <a:cs typeface="Times New Roman" pitchFamily="18" charset="0"/>
              </a:rPr>
              <a:t>risque de radiation directe, par le faisceau primaire, de l’abdomen est quasi nul. </a:t>
            </a:r>
          </a:p>
          <a:p>
            <a:pPr defTabSz="763588"/>
            <a:r>
              <a:rPr lang="fr-FR" sz="1400">
                <a:latin typeface="Times New Roman" pitchFamily="18" charset="0"/>
                <a:cs typeface="Times New Roman" pitchFamily="18" charset="0"/>
              </a:rPr>
              <a:t>Nous proposons une étude théorique  avec des codes de Monte-Carlo: PENELOPE et MCNP, visant à étudier </a:t>
            </a:r>
            <a:r>
              <a:rPr lang="fr-FR" sz="1400" b="1">
                <a:latin typeface="Times New Roman" pitchFamily="18" charset="0"/>
                <a:cs typeface="Times New Roman" pitchFamily="18" charset="0"/>
              </a:rPr>
              <a:t>l’efficacité et l’utilité du tablier plombé</a:t>
            </a:r>
            <a:r>
              <a:rPr lang="fr-FR" sz="1400">
                <a:latin typeface="Times New Roman" pitchFamily="18" charset="0"/>
                <a:cs typeface="Times New Roman" pitchFamily="18" charset="0"/>
              </a:rPr>
              <a:t> dans ce cas. </a:t>
            </a:r>
          </a:p>
        </p:txBody>
      </p:sp>
      <p:sp>
        <p:nvSpPr>
          <p:cNvPr id="15365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248400"/>
            <a:ext cx="533400" cy="381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CCA93A-4AAD-4F03-AB10-2D15753F151F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ChangeArrowheads="1"/>
          </p:cNvSpPr>
          <p:nvPr/>
        </p:nvSpPr>
        <p:spPr bwMode="auto">
          <a:xfrm>
            <a:off x="785813" y="2143125"/>
            <a:ext cx="6429375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76300">
              <a:spcBef>
                <a:spcPts val="2200"/>
              </a:spcBef>
              <a:buFontTx/>
              <a:buChar char="-"/>
            </a:pPr>
            <a:r>
              <a:rPr lang="fr-FR" sz="2000">
                <a:latin typeface="Times New Roman" pitchFamily="18" charset="0"/>
                <a:cs typeface="Times New Roman" pitchFamily="18" charset="0"/>
              </a:rPr>
              <a:t> Codes Monte-Carlo : </a:t>
            </a:r>
          </a:p>
          <a:p>
            <a:pPr lvl="1" defTabSz="876300">
              <a:spcBef>
                <a:spcPts val="2200"/>
              </a:spcBef>
            </a:pPr>
            <a:r>
              <a:rPr lang="fr-FR" sz="2000">
                <a:latin typeface="Times New Roman" pitchFamily="18" charset="0"/>
                <a:cs typeface="Times New Roman" pitchFamily="18" charset="0"/>
              </a:rPr>
              <a:t>PENELOPE 2008   :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PENetration and Energy LOss of Positrons and Electrons</a:t>
            </a:r>
            <a:r>
              <a:rPr lang="fr-FR" sz="20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defTabSz="876300">
              <a:spcBef>
                <a:spcPts val="2200"/>
              </a:spcBef>
            </a:pPr>
            <a:r>
              <a:rPr lang="fr-FR" sz="2000">
                <a:latin typeface="Times New Roman" pitchFamily="18" charset="0"/>
                <a:cs typeface="Times New Roman" pitchFamily="18" charset="0"/>
              </a:rPr>
              <a:t>MCNPX 2.4.0 Monte Carlo N-Particle eXtended.</a:t>
            </a:r>
          </a:p>
          <a:p>
            <a:pPr defTabSz="876300">
              <a:spcBef>
                <a:spcPts val="2200"/>
              </a:spcBef>
            </a:pPr>
            <a:r>
              <a:rPr lang="fr-FR" sz="2000">
                <a:latin typeface="Times New Roman" pitchFamily="18" charset="0"/>
                <a:cs typeface="Times New Roman" pitchFamily="18" charset="0"/>
              </a:rPr>
              <a:t>- Détecteur (diode) UNIFORS NED Mesures réalisées partir de fantômes en plexiglas remplis d’eau</a:t>
            </a:r>
          </a:p>
          <a:p>
            <a:pPr defTabSz="876300">
              <a:spcBef>
                <a:spcPts val="2200"/>
              </a:spcBef>
              <a:buFontTx/>
              <a:buChar char="-"/>
            </a:pPr>
            <a:r>
              <a:rPr lang="fr-FR" sz="2000">
                <a:latin typeface="Times New Roman" pitchFamily="18" charset="0"/>
                <a:cs typeface="Times New Roman" pitchFamily="18" charset="0"/>
              </a:rPr>
              <a:t>Tablier plombé composé de 0,5 mm de plomb</a:t>
            </a:r>
          </a:p>
          <a:p>
            <a:pPr defTabSz="876300">
              <a:spcBef>
                <a:spcPts val="2200"/>
              </a:spcBef>
              <a:buFontTx/>
              <a:buChar char="-"/>
            </a:pPr>
            <a:r>
              <a:rPr lang="fr-FR" sz="2000">
                <a:latin typeface="Times New Roman" pitchFamily="18" charset="0"/>
                <a:cs typeface="Times New Roman" pitchFamily="18" charset="0"/>
              </a:rPr>
              <a:t> Scanographe Siemens Definition AS+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1500188"/>
            <a:ext cx="1460500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612775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fr-FR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Matériels et Logiciels</a:t>
            </a:r>
            <a:endParaRPr lang="fr-FR" sz="4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88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262688"/>
            <a:ext cx="533400" cy="381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EFF07B4-37E4-4F2E-ACBA-62C9D0814939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Image 5"/>
          <p:cNvPicPr>
            <a:picLocks noChangeAspect="1" noChangeArrowheads="1"/>
          </p:cNvPicPr>
          <p:nvPr/>
        </p:nvPicPr>
        <p:blipFill>
          <a:blip r:embed="rId2"/>
          <a:srcRect l="1659" t="1340" r="2470" b="-6462"/>
          <a:stretch>
            <a:fillRect/>
          </a:stretch>
        </p:blipFill>
        <p:spPr bwMode="auto">
          <a:xfrm>
            <a:off x="5357813" y="1928813"/>
            <a:ext cx="3500437" cy="206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/>
          <p:cNvPicPr/>
          <p:nvPr/>
        </p:nvPicPr>
        <p:blipFill>
          <a:blip r:embed="rId3"/>
          <a:srcRect l="1669" t="2458" r="1009" b="-2321"/>
          <a:stretch>
            <a:fillRect/>
          </a:stretch>
        </p:blipFill>
        <p:spPr bwMode="auto">
          <a:xfrm>
            <a:off x="5214938" y="4714875"/>
            <a:ext cx="3144837" cy="171450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411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Scanner : production du spectre</a:t>
            </a:r>
          </a:p>
        </p:txBody>
      </p:sp>
      <p:pic>
        <p:nvPicPr>
          <p:cNvPr id="17412" name="Imag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1571625"/>
            <a:ext cx="3857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7092950" y="2420938"/>
            <a:ext cx="142875" cy="287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356100" y="6669088"/>
            <a:ext cx="3960813" cy="73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3175000"/>
            <a:ext cx="3143250" cy="1754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 l="2512" t="1270"/>
          <a:stretch>
            <a:fillRect/>
          </a:stretch>
        </p:blipFill>
        <p:spPr bwMode="auto">
          <a:xfrm>
            <a:off x="1428750" y="5072063"/>
            <a:ext cx="1785938" cy="1609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6" name="Connecteur droit avec flèche 15"/>
          <p:cNvCxnSpPr/>
          <p:nvPr/>
        </p:nvCxnSpPr>
        <p:spPr>
          <a:xfrm flipV="1">
            <a:off x="4143375" y="3071813"/>
            <a:ext cx="1071563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3500438" y="5429250"/>
            <a:ext cx="1571625" cy="500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9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248400"/>
            <a:ext cx="533400" cy="381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698EE91-8AEA-4C35-8083-747861DD9DC2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Plan Simulation</a:t>
            </a:r>
          </a:p>
        </p:txBody>
      </p:sp>
      <p:sp>
        <p:nvSpPr>
          <p:cNvPr id="18434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775" y="2246313"/>
            <a:ext cx="8153400" cy="4495800"/>
          </a:xfrm>
        </p:spPr>
        <p:txBody>
          <a:bodyPr/>
          <a:lstStyle/>
          <a:p>
            <a:pPr marL="514350" indent="-514350">
              <a:buFont typeface="Tw Cen MT"/>
              <a:buAutoNum type="arabicPeriod"/>
            </a:pPr>
            <a:r>
              <a:rPr lang="fr-FR" sz="3600" smtClean="0"/>
              <a:t>Définir les matériaux et les milieux</a:t>
            </a:r>
          </a:p>
          <a:p>
            <a:pPr marL="514350" indent="-514350">
              <a:buFont typeface="Tw Cen MT"/>
              <a:buAutoNum type="arabicPeriod"/>
            </a:pPr>
            <a:r>
              <a:rPr lang="fr-FR" sz="3600" smtClean="0"/>
              <a:t>Définir la géométrie du dispositif</a:t>
            </a:r>
          </a:p>
          <a:p>
            <a:pPr marL="514350" indent="-514350">
              <a:buFont typeface="Tw Cen MT"/>
              <a:buAutoNum type="arabicPeriod"/>
            </a:pPr>
            <a:r>
              <a:rPr lang="fr-FR" sz="3600" smtClean="0"/>
              <a:t>Définir la source</a:t>
            </a:r>
          </a:p>
          <a:p>
            <a:pPr marL="514350" indent="-514350">
              <a:buFont typeface="Tw Cen MT"/>
              <a:buAutoNum type="arabicPeriod"/>
            </a:pPr>
            <a:r>
              <a:rPr lang="fr-FR" sz="3600" smtClean="0"/>
              <a:t>Représentation graphique du dispositif</a:t>
            </a:r>
          </a:p>
          <a:p>
            <a:pPr marL="514350" indent="-514350">
              <a:buFont typeface="Tw Cen MT"/>
              <a:buAutoNum type="arabicPeriod"/>
            </a:pPr>
            <a:r>
              <a:rPr lang="fr-FR" sz="3600" smtClean="0"/>
              <a:t>Résultats</a:t>
            </a:r>
          </a:p>
          <a:p>
            <a:pPr marL="514350" indent="-514350">
              <a:buFont typeface="Tw Cen MT"/>
              <a:buAutoNum type="arabicPeriod"/>
            </a:pPr>
            <a:endParaRPr lang="fr-FR" sz="3600" smtClean="0"/>
          </a:p>
          <a:p>
            <a:pPr marL="514350" indent="-514350">
              <a:buFont typeface="Tw Cen MT"/>
              <a:buAutoNum type="arabicPeriod"/>
            </a:pPr>
            <a:endParaRPr lang="fr-FR" sz="3600" smtClean="0"/>
          </a:p>
        </p:txBody>
      </p:sp>
      <p:sp>
        <p:nvSpPr>
          <p:cNvPr id="18435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248400"/>
            <a:ext cx="533400" cy="381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67B7EC-1409-4031-9495-7353637C5E90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Tube à rayons X</a:t>
            </a:r>
          </a:p>
        </p:txBody>
      </p:sp>
      <p:sp>
        <p:nvSpPr>
          <p:cNvPr id="19458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8313" y="4437063"/>
            <a:ext cx="8153400" cy="4495800"/>
          </a:xfrm>
        </p:spPr>
        <p:txBody>
          <a:bodyPr/>
          <a:lstStyle/>
          <a:p>
            <a:r>
              <a:rPr lang="fr-FR" smtClean="0"/>
              <a:t>Tube sous vide</a:t>
            </a:r>
          </a:p>
          <a:p>
            <a:r>
              <a:rPr lang="fr-FR" smtClean="0"/>
              <a:t>Paroi en verre</a:t>
            </a:r>
          </a:p>
          <a:p>
            <a:r>
              <a:rPr lang="fr-FR" smtClean="0"/>
              <a:t>Ouverture</a:t>
            </a:r>
          </a:p>
          <a:p>
            <a:r>
              <a:rPr lang="fr-FR" smtClean="0"/>
              <a:t>Anode en tungstène</a:t>
            </a:r>
          </a:p>
        </p:txBody>
      </p:sp>
      <p:pic>
        <p:nvPicPr>
          <p:cNvPr id="19459" name="Imag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1571625"/>
            <a:ext cx="5429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Espace réservé du contenu 2"/>
          <p:cNvSpPr txBox="1">
            <a:spLocks/>
          </p:cNvSpPr>
          <p:nvPr/>
        </p:nvSpPr>
        <p:spPr bwMode="auto">
          <a:xfrm>
            <a:off x="4211638" y="5197475"/>
            <a:ext cx="815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19088" indent="-319088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"/>
            </a:pPr>
            <a:r>
              <a:rPr lang="fr-FR" sz="2900">
                <a:latin typeface="Tw Cen MT"/>
              </a:rPr>
              <a:t>Filtre en aluminium</a:t>
            </a:r>
          </a:p>
        </p:txBody>
      </p:sp>
      <p:sp>
        <p:nvSpPr>
          <p:cNvPr id="7" name="Rectangle 6"/>
          <p:cNvSpPr/>
          <p:nvPr/>
        </p:nvSpPr>
        <p:spPr>
          <a:xfrm>
            <a:off x="6804025" y="1557338"/>
            <a:ext cx="431800" cy="503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732588" y="4149725"/>
            <a:ext cx="431800" cy="503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endParaRPr lang="fr-FR" dirty="0"/>
          </a:p>
        </p:txBody>
      </p:sp>
      <p:sp>
        <p:nvSpPr>
          <p:cNvPr id="19464" name="Espace réservé du numéro de diapositive 1"/>
          <p:cNvSpPr txBox="1">
            <a:spLocks/>
          </p:cNvSpPr>
          <p:nvPr/>
        </p:nvSpPr>
        <p:spPr bwMode="auto">
          <a:xfrm>
            <a:off x="0" y="6248400"/>
            <a:ext cx="53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D95FA9A6-B223-4BC5-9E9A-6E05E7403470}" type="slidenum">
              <a:rPr lang="fr-FR" sz="1400" b="1">
                <a:latin typeface="Tw Cen MT"/>
              </a:rPr>
              <a:pPr algn="ctr"/>
              <a:t>6</a:t>
            </a:fld>
            <a:endParaRPr lang="fr-FR" sz="1400" b="1">
              <a:latin typeface="Tw Cen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Tube à rayons X</a:t>
            </a:r>
          </a:p>
        </p:txBody>
      </p:sp>
      <p:sp>
        <p:nvSpPr>
          <p:cNvPr id="20482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85750" y="1600200"/>
            <a:ext cx="8153400" cy="4495800"/>
          </a:xfrm>
        </p:spPr>
        <p:txBody>
          <a:bodyPr/>
          <a:lstStyle/>
          <a:p>
            <a:r>
              <a:rPr lang="fr-FR" smtClean="0"/>
              <a:t>SOURCE</a:t>
            </a:r>
          </a:p>
          <a:p>
            <a:pPr lvl="1"/>
            <a:r>
              <a:rPr lang="fr-FR" smtClean="0"/>
              <a:t>Électrons</a:t>
            </a:r>
          </a:p>
          <a:p>
            <a:pPr lvl="1"/>
            <a:r>
              <a:rPr lang="fr-FR" smtClean="0"/>
              <a:t>Monoénergétique: 140 keV</a:t>
            </a:r>
          </a:p>
          <a:p>
            <a:pPr lvl="1"/>
            <a:r>
              <a:rPr lang="fr-FR" smtClean="0"/>
              <a:t>Mondirectionnelle </a:t>
            </a:r>
          </a:p>
        </p:txBody>
      </p:sp>
      <p:pic>
        <p:nvPicPr>
          <p:cNvPr id="20483" name="Image 4" descr="M:\POLYTECH NICE\STAGES\stage_monaco\rapport\tubes_geo_penelope.png"/>
          <p:cNvPicPr>
            <a:picLocks noChangeAspect="1" noChangeArrowheads="1"/>
          </p:cNvPicPr>
          <p:nvPr/>
        </p:nvPicPr>
        <p:blipFill>
          <a:blip r:embed="rId2"/>
          <a:srcRect l="37621" t="28401" r="37196" b="20445"/>
          <a:stretch>
            <a:fillRect/>
          </a:stretch>
        </p:blipFill>
        <p:spPr bwMode="auto">
          <a:xfrm>
            <a:off x="4932363" y="3068638"/>
            <a:ext cx="3600450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/>
          <p:nvPr/>
        </p:nvCxnSpPr>
        <p:spPr>
          <a:xfrm>
            <a:off x="6227763" y="5373688"/>
            <a:ext cx="215900" cy="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6380163" y="4797425"/>
            <a:ext cx="215900" cy="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6156325" y="4733925"/>
            <a:ext cx="215900" cy="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6156325" y="5013325"/>
            <a:ext cx="215900" cy="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6443663" y="5084763"/>
            <a:ext cx="215900" cy="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4000500" y="4714875"/>
            <a:ext cx="1295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0" name="ZoneTexte 13"/>
          <p:cNvSpPr txBox="1">
            <a:spLocks noChangeArrowheads="1"/>
          </p:cNvSpPr>
          <p:nvPr/>
        </p:nvSpPr>
        <p:spPr bwMode="auto">
          <a:xfrm>
            <a:off x="2071688" y="3857625"/>
            <a:ext cx="23685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>
                <a:latin typeface="Tw Cen MT"/>
              </a:rPr>
              <a:t>Filtre en aluminium 9mm</a:t>
            </a:r>
          </a:p>
          <a:p>
            <a:endParaRPr lang="fr-FR" sz="2400">
              <a:latin typeface="Tw Cen MT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rot="5400000">
            <a:off x="6641307" y="3150394"/>
            <a:ext cx="2281237" cy="847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2" name="ZoneTexte 15"/>
          <p:cNvSpPr txBox="1">
            <a:spLocks noChangeArrowheads="1"/>
          </p:cNvSpPr>
          <p:nvPr/>
        </p:nvSpPr>
        <p:spPr bwMode="auto">
          <a:xfrm>
            <a:off x="7572375" y="1785938"/>
            <a:ext cx="1152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Tw Cen MT"/>
              </a:rPr>
              <a:t>Anode en tungstène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rot="16200000" flipH="1">
            <a:off x="5929313" y="2857500"/>
            <a:ext cx="357187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4" name="ZoneTexte 18"/>
          <p:cNvSpPr txBox="1">
            <a:spLocks noChangeArrowheads="1"/>
          </p:cNvSpPr>
          <p:nvPr/>
        </p:nvSpPr>
        <p:spPr bwMode="auto">
          <a:xfrm>
            <a:off x="5341938" y="1644650"/>
            <a:ext cx="11525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>
                <a:latin typeface="Tw Cen MT"/>
              </a:rPr>
              <a:t>Paroi en verre</a:t>
            </a:r>
          </a:p>
          <a:p>
            <a:endParaRPr lang="fr-FR" sz="2400">
              <a:latin typeface="Tw Cen MT"/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 rot="5400000">
            <a:off x="5929313" y="3000375"/>
            <a:ext cx="1500187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6" name="ZoneTexte 22"/>
          <p:cNvSpPr txBox="1">
            <a:spLocks noChangeArrowheads="1"/>
          </p:cNvSpPr>
          <p:nvPr/>
        </p:nvSpPr>
        <p:spPr bwMode="auto">
          <a:xfrm>
            <a:off x="6588125" y="1857375"/>
            <a:ext cx="711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>
                <a:latin typeface="Tw Cen MT"/>
              </a:rPr>
              <a:t>vide</a:t>
            </a: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3143250" y="6357938"/>
            <a:ext cx="371475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8" name="ZoneTexte 26"/>
          <p:cNvSpPr txBox="1">
            <a:spLocks noChangeArrowheads="1"/>
          </p:cNvSpPr>
          <p:nvPr/>
        </p:nvSpPr>
        <p:spPr bwMode="auto">
          <a:xfrm>
            <a:off x="1714500" y="6072188"/>
            <a:ext cx="13382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>
                <a:latin typeface="Tw Cen MT"/>
              </a:rPr>
              <a:t>ouverture</a:t>
            </a:r>
          </a:p>
        </p:txBody>
      </p:sp>
      <p:sp>
        <p:nvSpPr>
          <p:cNvPr id="20499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248400"/>
            <a:ext cx="533400" cy="381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54FAF14-91F9-4B20-A6EF-9F60BD889769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H:\stage_monaco\images\fantome_mcn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188" y="1716088"/>
            <a:ext cx="8861425" cy="514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Fantôme </a:t>
            </a:r>
          </a:p>
        </p:txBody>
      </p:sp>
      <p:sp>
        <p:nvSpPr>
          <p:cNvPr id="21507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514350" indent="-514350">
              <a:buFont typeface="Tw Cen MT"/>
              <a:buAutoNum type="arabicPeriod" startAt="2"/>
            </a:pPr>
            <a:r>
              <a:rPr lang="fr-FR" u="sng" smtClean="0"/>
              <a:t>Définir la géométrie</a:t>
            </a:r>
          </a:p>
        </p:txBody>
      </p:sp>
      <p:sp>
        <p:nvSpPr>
          <p:cNvPr id="21508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248400"/>
            <a:ext cx="533400" cy="381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CE7C380-06FC-45EE-A97D-B5326FB9D348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Fantôme</a:t>
            </a:r>
          </a:p>
        </p:txBody>
      </p:sp>
      <p:sp>
        <p:nvSpPr>
          <p:cNvPr id="22530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514350" indent="-514350">
              <a:buFont typeface="Tw Cen MT"/>
              <a:buAutoNum type="arabicPeriod" startAt="3"/>
            </a:pPr>
            <a:r>
              <a:rPr lang="fr-FR" u="sng" smtClean="0"/>
              <a:t>Définir la source</a:t>
            </a:r>
          </a:p>
          <a:p>
            <a:pPr marL="833438" lvl="1" indent="-514350">
              <a:buFont typeface="Tw Cen MT"/>
              <a:buAutoNum type="arabicPeriod"/>
            </a:pPr>
            <a:r>
              <a:rPr lang="fr-FR" smtClean="0"/>
              <a:t>Photons</a:t>
            </a:r>
          </a:p>
          <a:p>
            <a:pPr marL="833438" lvl="1" indent="-514350">
              <a:buFont typeface="Tw Cen MT"/>
              <a:buAutoNum type="arabicPeriod"/>
            </a:pPr>
            <a:r>
              <a:rPr lang="fr-FR" smtClean="0"/>
              <a:t>Poly énergétique (distribution à la sortie du tube)</a:t>
            </a:r>
          </a:p>
          <a:p>
            <a:pPr marL="833438" lvl="1" indent="-514350">
              <a:buFont typeface="Tw Cen MT"/>
              <a:buAutoNum type="arabicPeriod"/>
            </a:pPr>
            <a:r>
              <a:rPr lang="fr-FR" smtClean="0"/>
              <a:t>Mono directionnelle</a:t>
            </a:r>
          </a:p>
        </p:txBody>
      </p:sp>
      <p:pic>
        <p:nvPicPr>
          <p:cNvPr id="22531" name="Picture 3" descr="H:\stage_monaco\images\dessous_tournan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2700" y="3705225"/>
            <a:ext cx="358298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164388" y="5516563"/>
            <a:ext cx="1368425" cy="720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8" name="Image 7"/>
          <p:cNvPicPr/>
          <p:nvPr/>
        </p:nvPicPr>
        <p:blipFill>
          <a:blip r:embed="rId3" cstate="print"/>
          <a:srcRect t="52903"/>
          <a:stretch>
            <a:fillRect/>
          </a:stretch>
        </p:blipFill>
        <p:spPr bwMode="auto">
          <a:xfrm>
            <a:off x="899592" y="4509120"/>
            <a:ext cx="3533775" cy="1371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1908175" y="3716338"/>
            <a:ext cx="1368425" cy="7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2051050" y="3933825"/>
            <a:ext cx="0" cy="287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2195513" y="4086225"/>
            <a:ext cx="0" cy="287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2411413" y="4292600"/>
            <a:ext cx="0" cy="288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2555875" y="3933825"/>
            <a:ext cx="0" cy="287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2843213" y="4086225"/>
            <a:ext cx="0" cy="287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3132138" y="4221163"/>
            <a:ext cx="0" cy="287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1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248400"/>
            <a:ext cx="533400" cy="381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E622C6-BDA9-44DD-BB12-262AC91A8FA2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Fantôme</a:t>
            </a:r>
          </a:p>
        </p:txBody>
      </p:sp>
      <p:sp>
        <p:nvSpPr>
          <p:cNvPr id="23554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514350" indent="-514350">
              <a:buFont typeface="Wingdings" pitchFamily="2" charset="2"/>
              <a:buNone/>
            </a:pPr>
            <a:r>
              <a:rPr lang="fr-FR" u="sng" smtClean="0"/>
              <a:t>Représentation graphique 3D   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3525" y="2420938"/>
            <a:ext cx="303847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5588" y="2420938"/>
            <a:ext cx="269240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262688"/>
            <a:ext cx="533400" cy="381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65D3E0-C9E6-401A-AA39-3107BBB86D1D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12775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fr-FR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Résultats </a:t>
            </a:r>
            <a:endParaRPr lang="fr-FR" sz="4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142875" y="1785938"/>
            <a:ext cx="40005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76300">
              <a:spcBef>
                <a:spcPts val="2200"/>
              </a:spcBef>
            </a:pPr>
            <a:r>
              <a:rPr lang="fr-FR" u="sng">
                <a:latin typeface="Times New Roman" pitchFamily="18" charset="0"/>
                <a:cs typeface="Times New Roman" pitchFamily="18" charset="0"/>
              </a:rPr>
              <a:t>Emissions de la source</a:t>
            </a:r>
            <a:r>
              <a:rPr lang="fr-FR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defTabSz="876300"/>
            <a:endParaRPr lang="fr-FR" b="1">
              <a:latin typeface="Times New Roman" pitchFamily="18" charset="0"/>
              <a:cs typeface="Times New Roman" pitchFamily="18" charset="0"/>
            </a:endParaRPr>
          </a:p>
          <a:p>
            <a:pPr defTabSz="876300"/>
            <a:r>
              <a:rPr lang="fr-FR" b="1">
                <a:latin typeface="Times New Roman" pitchFamily="18" charset="0"/>
                <a:cs typeface="Times New Roman" pitchFamily="18" charset="0"/>
              </a:rPr>
              <a:t>Répartition des photons émis par la </a:t>
            </a:r>
          </a:p>
          <a:p>
            <a:pPr defTabSz="876300"/>
            <a:r>
              <a:rPr lang="fr-FR" b="1">
                <a:latin typeface="Times New Roman" pitchFamily="18" charset="0"/>
                <a:cs typeface="Times New Roman" pitchFamily="18" charset="0"/>
              </a:rPr>
              <a:t>source en fonction de l’axe</a:t>
            </a:r>
            <a:r>
              <a:rPr lang="fr-FR">
                <a:latin typeface="Times New Roman" pitchFamily="18" charset="0"/>
                <a:cs typeface="Times New Roman" pitchFamily="18" charset="0"/>
              </a:rPr>
              <a:t> tête - buste </a:t>
            </a:r>
          </a:p>
          <a:p>
            <a:pPr defTabSz="876300"/>
            <a:endParaRPr lang="fr-FR">
              <a:latin typeface="Times New Roman" pitchFamily="18" charset="0"/>
              <a:cs typeface="Times New Roman" pitchFamily="18" charset="0"/>
            </a:endParaRPr>
          </a:p>
          <a:p>
            <a:pPr defTabSz="876300"/>
            <a:r>
              <a:rPr lang="fr-FR">
                <a:latin typeface="Times New Roman" pitchFamily="18" charset="0"/>
                <a:cs typeface="Times New Roman" pitchFamily="18" charset="0"/>
              </a:rPr>
              <a:t>Le profil de répartition de photons </a:t>
            </a:r>
          </a:p>
          <a:p>
            <a:pPr defTabSz="876300"/>
            <a:r>
              <a:rPr lang="fr-FR">
                <a:latin typeface="Times New Roman" pitchFamily="18" charset="0"/>
                <a:cs typeface="Times New Roman" pitchFamily="18" charset="0"/>
              </a:rPr>
              <a:t>est centré sur l’abdomen</a:t>
            </a:r>
          </a:p>
        </p:txBody>
      </p:sp>
      <p:pic>
        <p:nvPicPr>
          <p:cNvPr id="24579" name="Picture 1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25"/>
            <a:ext cx="4891088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2071688" y="6000750"/>
            <a:ext cx="6858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216400"/>
            <a:r>
              <a:rPr lang="fr-FR" sz="2000" b="1" i="1">
                <a:latin typeface="Tw Cen MT"/>
              </a:rPr>
              <a:t>Répartition des photons en fonction de l’axe tête – abdomen (y)</a:t>
            </a:r>
            <a:endParaRPr lang="fr-FR" sz="2000" i="1">
              <a:latin typeface="Tw Cen MT"/>
            </a:endParaRPr>
          </a:p>
        </p:txBody>
      </p:sp>
      <p:sp>
        <p:nvSpPr>
          <p:cNvPr id="24581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DA8205-2BC8-432F-9034-FBC6008A84A8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12775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fr-FR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Résultats : Spectres </a:t>
            </a:r>
            <a:endParaRPr lang="fr-FR" sz="4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142875" y="1571625"/>
            <a:ext cx="3500438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76300"/>
            <a:r>
              <a:rPr lang="fr-FR" u="sng">
                <a:latin typeface="Times New Roman" pitchFamily="18" charset="0"/>
                <a:cs typeface="Times New Roman" pitchFamily="18" charset="0"/>
              </a:rPr>
              <a:t>Spectre de photons</a:t>
            </a:r>
            <a:r>
              <a:rPr lang="fr-FR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defTabSz="876300"/>
            <a:r>
              <a:rPr lang="fr-FR">
                <a:latin typeface="Times New Roman" pitchFamily="18" charset="0"/>
                <a:cs typeface="Times New Roman" pitchFamily="18" charset="0"/>
              </a:rPr>
              <a:t>Parfaite concordance des deux </a:t>
            </a:r>
          </a:p>
          <a:p>
            <a:pPr defTabSz="876300"/>
            <a:r>
              <a:rPr lang="fr-FR">
                <a:latin typeface="Times New Roman" pitchFamily="18" charset="0"/>
                <a:cs typeface="Times New Roman" pitchFamily="18" charset="0"/>
              </a:rPr>
              <a:t>codes Monte Carlo. </a:t>
            </a:r>
          </a:p>
          <a:p>
            <a:pPr defTabSz="876300"/>
            <a:r>
              <a:rPr lang="fr-FR">
                <a:latin typeface="Times New Roman" pitchFamily="18" charset="0"/>
                <a:cs typeface="Times New Roman" pitchFamily="18" charset="0"/>
              </a:rPr>
              <a:t>La forme du spectre ainsi que les raies caractéristiques sont similaires aux spectres trouvés dans la littérature </a:t>
            </a:r>
          </a:p>
          <a:p>
            <a:pPr defTabSz="876300"/>
            <a:endParaRPr lang="fr-FR" sz="400">
              <a:latin typeface="Times New Roman" pitchFamily="18" charset="0"/>
              <a:cs typeface="Times New Roman" pitchFamily="18" charset="0"/>
            </a:endParaRPr>
          </a:p>
          <a:p>
            <a:pPr defTabSz="876300"/>
            <a:r>
              <a:rPr lang="fr-FR">
                <a:latin typeface="Times New Roman" pitchFamily="18" charset="0"/>
                <a:cs typeface="Times New Roman" pitchFamily="18" charset="0"/>
              </a:rPr>
              <a:t>Deux raies du tungstène :</a:t>
            </a:r>
            <a:endParaRPr lang="fr-FR" sz="800">
              <a:latin typeface="Times New Roman" pitchFamily="18" charset="0"/>
              <a:cs typeface="Times New Roman" pitchFamily="18" charset="0"/>
            </a:endParaRPr>
          </a:p>
          <a:p>
            <a:pPr defTabSz="876300"/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 </a:t>
            </a:r>
            <a:r>
              <a:rPr lang="fr-FR">
                <a:latin typeface="Times New Roman" pitchFamily="18" charset="0"/>
                <a:cs typeface="Times New Roman" pitchFamily="18" charset="0"/>
              </a:rPr>
              <a:t>pour la couche L : 10-11 keV </a:t>
            </a:r>
          </a:p>
          <a:p>
            <a:pPr defTabSz="876300"/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 </a:t>
            </a:r>
            <a:r>
              <a:rPr lang="fr-FR">
                <a:latin typeface="Times New Roman" pitchFamily="18" charset="0"/>
                <a:cs typeface="Times New Roman" pitchFamily="18" charset="0"/>
              </a:rPr>
              <a:t>pour la couche K : 58-69 keV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3784600" y="4857750"/>
            <a:ext cx="52879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216400"/>
            <a:r>
              <a:rPr lang="fr-FR" sz="2000" b="1" i="1">
                <a:latin typeface="Tw Cen MT"/>
              </a:rPr>
              <a:t>Comparaison du spectre en sortie du tube à rayons X entre MCNPX et PENELOPE. </a:t>
            </a:r>
            <a:endParaRPr lang="fr-FR" sz="2000" i="1">
              <a:latin typeface="Tw Cen MT"/>
            </a:endParaRPr>
          </a:p>
        </p:txBody>
      </p:sp>
      <p:pic>
        <p:nvPicPr>
          <p:cNvPr id="25604" name="Picture 1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1558925"/>
            <a:ext cx="5572125" cy="329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4491038"/>
            <a:ext cx="294322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AC2FC4-7846-45A3-92E6-71AAB6ECC11E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12775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fr-FR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Résultats : fœtus </a:t>
            </a:r>
            <a:endParaRPr lang="fr-FR" sz="4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214313" y="171450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76300">
              <a:spcBef>
                <a:spcPts val="2200"/>
              </a:spcBef>
              <a:buFont typeface="Arial" charset="0"/>
              <a:buChar char="•"/>
            </a:pPr>
            <a:r>
              <a:rPr lang="fr-FR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u="sng">
                <a:latin typeface="Times New Roman" pitchFamily="18" charset="0"/>
                <a:cs typeface="Times New Roman" pitchFamily="18" charset="0"/>
              </a:rPr>
              <a:t>Au niveau du fœtus</a:t>
            </a:r>
          </a:p>
          <a:p>
            <a:pPr defTabSz="876300"/>
            <a:r>
              <a:rPr lang="fr-FR" sz="2400">
                <a:latin typeface="Times New Roman" pitchFamily="18" charset="0"/>
                <a:cs typeface="Times New Roman" pitchFamily="18" charset="0"/>
              </a:rPr>
              <a:t>L’énergie moyenne absorbée relative au niveau du fœtus est de :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286125"/>
            <a:ext cx="81534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2F1B31-E08F-42D7-8D1A-20EDE2BABDB1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12775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fr-FR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Résultats : à la peau </a:t>
            </a:r>
            <a:endParaRPr lang="fr-FR" sz="4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285750" y="1714500"/>
            <a:ext cx="678656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76300">
              <a:buFont typeface="Arial" charset="0"/>
              <a:buChar char="•"/>
            </a:pPr>
            <a:r>
              <a:rPr lang="fr-FR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u="sng">
                <a:latin typeface="Times New Roman" pitchFamily="18" charset="0"/>
                <a:cs typeface="Times New Roman" pitchFamily="18" charset="0"/>
              </a:rPr>
              <a:t>La femme enceinte</a:t>
            </a:r>
            <a:r>
              <a:rPr lang="fr-FR" sz="240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defTabSz="876300"/>
            <a:r>
              <a:rPr lang="fr-FR" sz="2400">
                <a:latin typeface="Times New Roman" pitchFamily="18" charset="0"/>
                <a:cs typeface="Times New Roman" pitchFamily="18" charset="0"/>
              </a:rPr>
              <a:t>Pour une exposition au niveau du thorax l’énergie moyenne absorbée relative à la peau à 70 µm (H</a:t>
            </a:r>
            <a:r>
              <a:rPr lang="fr-FR" sz="2400" baseline="-2500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2400">
                <a:latin typeface="Times New Roman" pitchFamily="18" charset="0"/>
                <a:cs typeface="Times New Roman" pitchFamily="18" charset="0"/>
              </a:rPr>
              <a:t>0.07) au niveau de l’abdomen est de :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3733800"/>
            <a:ext cx="825817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0BE743-419C-4F9B-9715-4F471BADFB9E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 descr="G:\POLYTECH NICE\STAGES\stage_monaco\rapport\fantome_intervenant_penelope3d.png"/>
          <p:cNvPicPr>
            <a:picLocks noChangeAspect="1" noChangeArrowheads="1"/>
          </p:cNvPicPr>
          <p:nvPr/>
        </p:nvPicPr>
        <p:blipFill>
          <a:blip r:embed="rId2"/>
          <a:srcRect t="17683"/>
          <a:stretch>
            <a:fillRect/>
          </a:stretch>
        </p:blipFill>
        <p:spPr bwMode="auto">
          <a:xfrm>
            <a:off x="3276600" y="4251325"/>
            <a:ext cx="4859338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Cas d’un Intervenant</a:t>
            </a:r>
          </a:p>
        </p:txBody>
      </p:sp>
      <p:sp>
        <p:nvSpPr>
          <p:cNvPr id="2867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514350" indent="-514350">
              <a:buFont typeface="Tw Cen MT"/>
              <a:buAutoNum type="arabicPeriod"/>
            </a:pPr>
            <a:r>
              <a:rPr lang="fr-FR" u="sng" smtClean="0"/>
              <a:t>Définir les matériaux</a:t>
            </a:r>
          </a:p>
          <a:p>
            <a:pPr marL="833438" lvl="1" indent="-514350"/>
            <a:r>
              <a:rPr lang="fr-FR" smtClean="0"/>
              <a:t>Eau</a:t>
            </a:r>
          </a:p>
          <a:p>
            <a:pPr marL="514350" indent="-514350">
              <a:buFont typeface="Tw Cen MT"/>
              <a:buAutoNum type="arabicPeriod"/>
            </a:pPr>
            <a:r>
              <a:rPr lang="fr-FR" u="sng" smtClean="0"/>
              <a:t>Définir la géométrie</a:t>
            </a:r>
          </a:p>
          <a:p>
            <a:pPr marL="833438" lvl="1" indent="-514350"/>
            <a:r>
              <a:rPr lang="fr-FR" smtClean="0"/>
              <a:t>Parallélépipède à 10 cm du ventre de la patiente</a:t>
            </a:r>
          </a:p>
          <a:p>
            <a:pPr marL="514350" indent="-514350">
              <a:buFont typeface="Tw Cen MT"/>
              <a:buAutoNum type="arabicPeriod"/>
            </a:pPr>
            <a:r>
              <a:rPr lang="fr-FR" u="sng" smtClean="0"/>
              <a:t>Source</a:t>
            </a:r>
          </a:p>
          <a:p>
            <a:pPr marL="833438" lvl="1" indent="-514350"/>
            <a:r>
              <a:rPr lang="fr-FR" smtClean="0"/>
              <a:t>Cf précédemment</a:t>
            </a:r>
          </a:p>
          <a:p>
            <a:pPr marL="514350" indent="-514350">
              <a:buFont typeface="Tw Cen MT"/>
              <a:buAutoNum type="arabicPeriod"/>
            </a:pPr>
            <a:r>
              <a:rPr lang="fr-FR" u="sng" smtClean="0"/>
              <a:t>Visualisation</a:t>
            </a:r>
          </a:p>
        </p:txBody>
      </p:sp>
      <p:sp>
        <p:nvSpPr>
          <p:cNvPr id="28676" name="Espace réservé du numéro de diapositive 1"/>
          <p:cNvSpPr txBox="1">
            <a:spLocks/>
          </p:cNvSpPr>
          <p:nvPr/>
        </p:nvSpPr>
        <p:spPr bwMode="auto">
          <a:xfrm>
            <a:off x="0" y="6248400"/>
            <a:ext cx="53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A22597C3-E7D0-42C7-AB78-49300EEF7638}" type="slidenum">
              <a:rPr lang="fr-FR" sz="1400" b="1">
                <a:latin typeface="Tw Cen MT"/>
              </a:rPr>
              <a:pPr algn="ctr"/>
              <a:t>15</a:t>
            </a:fld>
            <a:endParaRPr lang="fr-FR" sz="1400" b="1">
              <a:latin typeface="Tw Cen MT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rot="5400000">
            <a:off x="6357938" y="2500313"/>
            <a:ext cx="3357562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Intervenant</a:t>
            </a:r>
          </a:p>
        </p:txBody>
      </p:sp>
      <p:sp>
        <p:nvSpPr>
          <p:cNvPr id="29698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fr-FR" smtClean="0"/>
              <a:t>Expérience:</a:t>
            </a:r>
          </a:p>
        </p:txBody>
      </p:sp>
      <p:pic>
        <p:nvPicPr>
          <p:cNvPr id="6145" name="Picture 1" descr="C:\Users\user\Dropbox\Chargements appareil photo\2012-08-22 15.29.10.jpg"/>
          <p:cNvPicPr>
            <a:picLocks noChangeAspect="1" noChangeArrowheads="1"/>
          </p:cNvPicPr>
          <p:nvPr/>
        </p:nvPicPr>
        <p:blipFill>
          <a:blip r:embed="rId2"/>
          <a:srcRect t="10631" b="11408"/>
          <a:stretch>
            <a:fillRect/>
          </a:stretch>
        </p:blipFill>
        <p:spPr bwMode="auto">
          <a:xfrm>
            <a:off x="5364163" y="2635250"/>
            <a:ext cx="3049587" cy="3097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 descr="C:\Users\user\Dropbox\Chargements appareil photo\2012-08-22 15.05.49.jpg"/>
          <p:cNvPicPr>
            <a:picLocks noChangeAspect="1" noChangeArrowheads="1"/>
          </p:cNvPicPr>
          <p:nvPr/>
        </p:nvPicPr>
        <p:blipFill>
          <a:blip r:embed="rId3"/>
          <a:srcRect l="15945" r="7864"/>
          <a:stretch>
            <a:fillRect/>
          </a:stretch>
        </p:blipFill>
        <p:spPr bwMode="auto">
          <a:xfrm>
            <a:off x="1476375" y="2636838"/>
            <a:ext cx="3095625" cy="3048000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9"/>
              </a:srgbClr>
            </a:outerShdw>
          </a:effectLst>
        </p:spPr>
      </p:pic>
      <p:pic>
        <p:nvPicPr>
          <p:cNvPr id="1026" name="Picture 2" descr="C:\Users\user\Dropbox\Chargements appareil photo\2012-04-19 12.46.16.jpg"/>
          <p:cNvPicPr>
            <a:picLocks noChangeAspect="1" noChangeArrowheads="1"/>
          </p:cNvPicPr>
          <p:nvPr/>
        </p:nvPicPr>
        <p:blipFill>
          <a:blip r:embed="rId4"/>
          <a:srcRect l="11309" t="4054" r="15711"/>
          <a:stretch>
            <a:fillRect/>
          </a:stretch>
        </p:blipFill>
        <p:spPr bwMode="auto">
          <a:xfrm>
            <a:off x="4071938" y="5072063"/>
            <a:ext cx="1643062" cy="1620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702" name="Espace réservé du numéro de diapositive 1"/>
          <p:cNvSpPr txBox="1">
            <a:spLocks/>
          </p:cNvSpPr>
          <p:nvPr/>
        </p:nvSpPr>
        <p:spPr bwMode="auto">
          <a:xfrm>
            <a:off x="0" y="6248400"/>
            <a:ext cx="53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DDF97F3C-3CDC-4785-9928-2C76466A1DBD}" type="slidenum">
              <a:rPr lang="fr-FR" sz="1400" b="1">
                <a:latin typeface="Tw Cen MT"/>
              </a:rPr>
              <a:pPr algn="ctr"/>
              <a:t>16</a:t>
            </a:fld>
            <a:endParaRPr lang="fr-FR" sz="1400" b="1">
              <a:latin typeface="Tw Cen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r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r"/>
            <a:r>
              <a:rPr lang="fr-FR" smtClean="0"/>
              <a:t>Résultats : intervenant</a:t>
            </a:r>
          </a:p>
        </p:txBody>
      </p:sp>
      <p:graphicFrame>
        <p:nvGraphicFramePr>
          <p:cNvPr id="30722" name="Graphique 4"/>
          <p:cNvGraphicFramePr>
            <a:graphicFrameLocks/>
          </p:cNvGraphicFramePr>
          <p:nvPr/>
        </p:nvGraphicFramePr>
        <p:xfrm>
          <a:off x="200025" y="1649413"/>
          <a:ext cx="8670925" cy="5259387"/>
        </p:xfrm>
        <a:graphic>
          <a:graphicData uri="http://schemas.openxmlformats.org/presentationml/2006/ole">
            <p:oleObj spid="_x0000_s30722" r:id="rId3" imgW="8669263" imgH="5255207" progId="Excel.Chart.8">
              <p:embed/>
            </p:oleObj>
          </a:graphicData>
        </a:graphic>
      </p:graphicFrame>
      <p:sp>
        <p:nvSpPr>
          <p:cNvPr id="30723" name="ZoneTexte 5"/>
          <p:cNvSpPr txBox="1">
            <a:spLocks noChangeArrowheads="1"/>
          </p:cNvSpPr>
          <p:nvPr/>
        </p:nvSpPr>
        <p:spPr bwMode="auto">
          <a:xfrm>
            <a:off x="2843213" y="3933825"/>
            <a:ext cx="11604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800">
                <a:latin typeface="Tw Cen MT"/>
              </a:rPr>
              <a:t>11,3%</a:t>
            </a:r>
          </a:p>
        </p:txBody>
      </p:sp>
      <p:sp>
        <p:nvSpPr>
          <p:cNvPr id="30724" name="ZoneTexte 6"/>
          <p:cNvSpPr txBox="1">
            <a:spLocks noChangeArrowheads="1"/>
          </p:cNvSpPr>
          <p:nvPr/>
        </p:nvSpPr>
        <p:spPr bwMode="auto">
          <a:xfrm>
            <a:off x="5634038" y="2205038"/>
            <a:ext cx="11588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800">
                <a:latin typeface="Tw Cen MT"/>
              </a:rPr>
              <a:t>22,9%</a:t>
            </a:r>
          </a:p>
        </p:txBody>
      </p:sp>
      <p:sp>
        <p:nvSpPr>
          <p:cNvPr id="30725" name="Espace réservé du numéro de diapositive 1"/>
          <p:cNvSpPr txBox="1">
            <a:spLocks/>
          </p:cNvSpPr>
          <p:nvPr/>
        </p:nvSpPr>
        <p:spPr bwMode="auto">
          <a:xfrm>
            <a:off x="0" y="6248400"/>
            <a:ext cx="53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55027476-5BE0-4A1E-BC5D-6DB54A57A9E3}" type="slidenum">
              <a:rPr lang="fr-FR" sz="1400" b="1">
                <a:latin typeface="Tw Cen MT"/>
              </a:rPr>
              <a:pPr algn="ctr"/>
              <a:t>17</a:t>
            </a:fld>
            <a:endParaRPr lang="fr-FR" sz="1400" b="1">
              <a:latin typeface="Tw Cen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12775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fr-FR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Résultats : intervenant </a:t>
            </a:r>
            <a:endParaRPr lang="fr-FR" sz="4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214313" y="1785938"/>
            <a:ext cx="621506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76300">
              <a:spcBef>
                <a:spcPts val="2200"/>
              </a:spcBef>
              <a:buFont typeface="Arial" charset="0"/>
              <a:buChar char="•"/>
            </a:pPr>
            <a:r>
              <a:rPr lang="fr-FR" sz="2400" u="sng">
                <a:latin typeface="Times New Roman" pitchFamily="18" charset="0"/>
                <a:cs typeface="Times New Roman" pitchFamily="18" charset="0"/>
              </a:rPr>
              <a:t> L’intervenant</a:t>
            </a:r>
          </a:p>
          <a:p>
            <a:pPr defTabSz="876300"/>
            <a:r>
              <a:rPr lang="fr-FR" sz="2400">
                <a:latin typeface="Times New Roman" pitchFamily="18" charset="0"/>
                <a:cs typeface="Times New Roman" pitchFamily="18" charset="0"/>
              </a:rPr>
              <a:t>L’énergie moyenne absorbée relative au niveau d’un intervenant dans la salle du scanographe à 10 cm de la patiente est : 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3648075"/>
            <a:ext cx="8305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453A27-6E0E-4E69-A87B-8A8B5702C07A}" type="slidenum">
              <a:rPr lang="fr-FR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ZoneTexte 22"/>
          <p:cNvSpPr txBox="1">
            <a:spLocks noChangeArrowheads="1"/>
          </p:cNvSpPr>
          <p:nvPr/>
        </p:nvSpPr>
        <p:spPr bwMode="auto">
          <a:xfrm>
            <a:off x="142875" y="1671638"/>
            <a:ext cx="8858250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>
                <a:latin typeface="Times New Roman" pitchFamily="18" charset="0"/>
                <a:cs typeface="Times New Roman" pitchFamily="18" charset="0"/>
              </a:rPr>
              <a:t>On observe que l’utilisation d’un tablier plombé au niveau de l’abdomen d’une patiente enceinte passant un examen scanographique du thorax augment de manière</a:t>
            </a:r>
          </a:p>
          <a:p>
            <a:r>
              <a:rPr lang="fr-FR" sz="2000">
                <a:latin typeface="Times New Roman" pitchFamily="18" charset="0"/>
                <a:cs typeface="Times New Roman" pitchFamily="18" charset="0"/>
              </a:rPr>
              <a:t>significative sa dose à la peau au niveau de l’abdomen : </a:t>
            </a:r>
          </a:p>
          <a:p>
            <a:r>
              <a:rPr lang="fr-FR" sz="24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+ 645 % </a:t>
            </a:r>
            <a:r>
              <a:rPr lang="fr-FR" sz="2000">
                <a:latin typeface="Times New Roman" pitchFamily="18" charset="0"/>
                <a:cs typeface="Times New Roman" pitchFamily="18" charset="0"/>
              </a:rPr>
              <a:t>avec le code MCNPX et </a:t>
            </a:r>
          </a:p>
          <a:p>
            <a:r>
              <a:rPr lang="fr-FR" sz="24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+ 620 % </a:t>
            </a:r>
            <a:r>
              <a:rPr lang="fr-FR" sz="2000">
                <a:latin typeface="Times New Roman" pitchFamily="18" charset="0"/>
                <a:cs typeface="Times New Roman" pitchFamily="18" charset="0"/>
              </a:rPr>
              <a:t>avec le code PENELOPE. </a:t>
            </a:r>
          </a:p>
          <a:p>
            <a:r>
              <a:rPr lang="fr-FR" sz="2000">
                <a:latin typeface="Times New Roman" pitchFamily="18" charset="0"/>
                <a:cs typeface="Times New Roman" pitchFamily="18" charset="0"/>
              </a:rPr>
              <a:t>La dose au niveau du fœtus n’est que faiblement diminuée :  4,6 % avec MCNPX et  0,4 % avec PENELOPE</a:t>
            </a:r>
          </a:p>
          <a:p>
            <a:endParaRPr lang="fr-FR" sz="80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>
                <a:cs typeface="Arial" charset="0"/>
              </a:rPr>
              <a:t>→ </a:t>
            </a:r>
            <a:r>
              <a:rPr lang="fr-FR" sz="2000">
                <a:latin typeface="Times New Roman" pitchFamily="18" charset="0"/>
                <a:cs typeface="Times New Roman" pitchFamily="18" charset="0"/>
              </a:rPr>
              <a:t>utilité non justifiée (son port ne relèverait que d’un besoin psychologique pour la patiente)</a:t>
            </a:r>
          </a:p>
          <a:p>
            <a:endParaRPr lang="fr-FR" sz="160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>
                <a:latin typeface="Times New Roman" pitchFamily="18" charset="0"/>
                <a:cs typeface="Times New Roman" pitchFamily="18" charset="0"/>
              </a:rPr>
              <a:t>Cependant pour un intervenant à 10 cm le port d’un tablier au niveau de l’abdomen par un patient réalisant un scanner thoracique permet de diminuer l’exposition de l’intervenant :        </a:t>
            </a:r>
          </a:p>
          <a:p>
            <a:r>
              <a:rPr lang="fr-FR" sz="2000">
                <a:latin typeface="Times New Roman" pitchFamily="18" charset="0"/>
                <a:cs typeface="Times New Roman" pitchFamily="18" charset="0"/>
              </a:rPr>
              <a:t>11,3 % avec le code MCNPX / 22,9 % avec le code PENELOPE et </a:t>
            </a:r>
          </a:p>
          <a:p>
            <a:r>
              <a:rPr lang="fr-FR" sz="2000">
                <a:latin typeface="Times New Roman" pitchFamily="18" charset="0"/>
                <a:cs typeface="Times New Roman" pitchFamily="18" charset="0"/>
              </a:rPr>
              <a:t>23,9 % par mesures expérimentales.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12775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fr-FR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Conclusion</a:t>
            </a:r>
            <a:endParaRPr lang="fr-FR" sz="4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Personnalisé 10">
      <a:dk1>
        <a:sysClr val="windowText" lastClr="000000"/>
      </a:dk1>
      <a:lt1>
        <a:sysClr val="window" lastClr="FFFFFF"/>
      </a:lt1>
      <a:dk2>
        <a:srgbClr val="04617B"/>
      </a:dk2>
      <a:lt2>
        <a:srgbClr val="FFFF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4658</TotalTime>
  <Words>608</Words>
  <Application>Microsoft Office PowerPoint</Application>
  <PresentationFormat>Affichage à l'écran (4:3)</PresentationFormat>
  <Paragraphs>122</Paragraphs>
  <Slides>19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Modèle de conception</vt:lpstr>
      </vt:variant>
      <vt:variant>
        <vt:i4>8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6" baseType="lpstr">
      <vt:lpstr>Tw Cen MT</vt:lpstr>
      <vt:lpstr>Arial</vt:lpstr>
      <vt:lpstr>Wingdings</vt:lpstr>
      <vt:lpstr>Wingdings 2</vt:lpstr>
      <vt:lpstr>Calibri</vt:lpstr>
      <vt:lpstr>Bradley Hand ITC</vt:lpstr>
      <vt:lpstr>Times New Roman</vt:lpstr>
      <vt:lpstr>Symbol</vt:lpstr>
      <vt:lpstr>Médian</vt:lpstr>
      <vt:lpstr>Médian</vt:lpstr>
      <vt:lpstr>Médian</vt:lpstr>
      <vt:lpstr>Médian</vt:lpstr>
      <vt:lpstr>Médian</vt:lpstr>
      <vt:lpstr>Médian</vt:lpstr>
      <vt:lpstr>Médian</vt:lpstr>
      <vt:lpstr>Médian</vt:lpstr>
      <vt:lpstr>Graphique Microsoft Excel</vt:lpstr>
      <vt:lpstr>Diapositive 1</vt:lpstr>
      <vt:lpstr>Problématique</vt:lpstr>
      <vt:lpstr>Diapositive 3</vt:lpstr>
      <vt:lpstr>Scanner : production du spectre</vt:lpstr>
      <vt:lpstr>Plan Simulation</vt:lpstr>
      <vt:lpstr>Tube à rayons X</vt:lpstr>
      <vt:lpstr>Tube à rayons X</vt:lpstr>
      <vt:lpstr>Fantôme </vt:lpstr>
      <vt:lpstr>Fantôme</vt:lpstr>
      <vt:lpstr>Fantôme</vt:lpstr>
      <vt:lpstr>Diapositive 11</vt:lpstr>
      <vt:lpstr>Diapositive 12</vt:lpstr>
      <vt:lpstr>Diapositive 13</vt:lpstr>
      <vt:lpstr>Diapositive 14</vt:lpstr>
      <vt:lpstr>Cas d’un Intervenant</vt:lpstr>
      <vt:lpstr>Intervenant</vt:lpstr>
      <vt:lpstr>Résultats : intervenant</vt:lpstr>
      <vt:lpstr>Diapositive 18</vt:lpstr>
      <vt:lpstr>Diapositive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Efficacité d’un tablier plombé dans le cadre d’un examen scannographique centré en dehors du pelvis</dc:title>
  <dc:creator>user</dc:creator>
  <cp:lastModifiedBy>Max ROBIN</cp:lastModifiedBy>
  <cp:revision>232</cp:revision>
  <dcterms:created xsi:type="dcterms:W3CDTF">2012-08-23T12:06:40Z</dcterms:created>
  <dcterms:modified xsi:type="dcterms:W3CDTF">2013-08-09T12:03:03Z</dcterms:modified>
</cp:coreProperties>
</file>