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8" r:id="rId1"/>
  </p:sldMasterIdLst>
  <p:notesMasterIdLst>
    <p:notesMasterId r:id="rId24"/>
  </p:notesMasterIdLst>
  <p:handoutMasterIdLst>
    <p:handoutMasterId r:id="rId25"/>
  </p:handoutMasterIdLst>
  <p:sldIdLst>
    <p:sldId id="256" r:id="rId2"/>
    <p:sldId id="257" r:id="rId3"/>
    <p:sldId id="261" r:id="rId4"/>
    <p:sldId id="258" r:id="rId5"/>
    <p:sldId id="263" r:id="rId6"/>
    <p:sldId id="264" r:id="rId7"/>
    <p:sldId id="262" r:id="rId8"/>
    <p:sldId id="265" r:id="rId9"/>
    <p:sldId id="266" r:id="rId10"/>
    <p:sldId id="267" r:id="rId11"/>
    <p:sldId id="268" r:id="rId12"/>
    <p:sldId id="270" r:id="rId13"/>
    <p:sldId id="271" r:id="rId14"/>
    <p:sldId id="275" r:id="rId15"/>
    <p:sldId id="277" r:id="rId16"/>
    <p:sldId id="282" r:id="rId17"/>
    <p:sldId id="280" r:id="rId18"/>
    <p:sldId id="278" r:id="rId19"/>
    <p:sldId id="272" r:id="rId20"/>
    <p:sldId id="273" r:id="rId21"/>
    <p:sldId id="281" r:id="rId22"/>
    <p:sldId id="274" r:id="rId23"/>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59" autoAdjust="0"/>
    <p:restoredTop sz="94660"/>
  </p:normalViewPr>
  <p:slideViewPr>
    <p:cSldViewPr>
      <p:cViewPr>
        <p:scale>
          <a:sx n="80" d="100"/>
          <a:sy n="80" d="100"/>
        </p:scale>
        <p:origin x="-1218" y="-16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6F56EDF7-85A2-4149-ABCA-DCF3C6986992}" type="datetimeFigureOut">
              <a:rPr lang="fr-FR"/>
              <a:pPr>
                <a:defRPr/>
              </a:pPr>
              <a:t>09/08/2013</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06A601FF-AA65-485C-8E97-1D79212A4984}" type="slidenum">
              <a:rPr lang="fr-FR"/>
              <a:pPr>
                <a:defRPr/>
              </a:pPr>
              <a:t>‹N°›</a:t>
            </a:fld>
            <a:endParaRPr lang="fr-FR"/>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B3FF2403-49A2-4B4D-A480-E14820A30500}" type="datetimeFigureOut">
              <a:rPr lang="fr-FR"/>
              <a:pPr>
                <a:defRPr/>
              </a:pPr>
              <a:t>09/08/2013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FR"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A81C69ED-6488-4FEB-861D-160098807927}" type="slidenum">
              <a:rPr lang="fr-FR"/>
              <a:pPr>
                <a:defRPr/>
              </a:pPr>
              <a:t>‹N°›</a:t>
            </a:fld>
            <a:endParaRPr lang="fr-FR"/>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Espace réservé de l'image des diapositives 1"/>
          <p:cNvSpPr>
            <a:spLocks noGrp="1" noRot="1" noChangeAspect="1"/>
          </p:cNvSpPr>
          <p:nvPr>
            <p:ph type="sldImg"/>
          </p:nvPr>
        </p:nvSpPr>
        <p:spPr bwMode="auto">
          <a:noFill/>
          <a:ln>
            <a:solidFill>
              <a:srgbClr val="000000"/>
            </a:solidFill>
            <a:miter lim="800000"/>
            <a:headEnd/>
            <a:tailEnd/>
          </a:ln>
        </p:spPr>
      </p:sp>
      <p:sp>
        <p:nvSpPr>
          <p:cNvPr id="16386"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r-FR" smtClean="0"/>
          </a:p>
        </p:txBody>
      </p:sp>
      <p:sp>
        <p:nvSpPr>
          <p:cNvPr id="16387" name="Espace réservé du numéro de diapositive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C925A2E5-314C-4F45-A8F5-98312706EFA6}" type="slidenum">
              <a:rPr lang="fr-FR"/>
              <a:pPr fontAlgn="base">
                <a:spcBef>
                  <a:spcPct val="0"/>
                </a:spcBef>
                <a:spcAft>
                  <a:spcPct val="0"/>
                </a:spcAft>
              </a:pPr>
              <a:t>1</a:t>
            </a:fld>
            <a:endParaRPr lang="fr-FR"/>
          </a:p>
        </p:txBody>
      </p:sp>
      <p:sp>
        <p:nvSpPr>
          <p:cNvPr id="16388" name="Espace réservé du pied de page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endParaRPr lang="fr-F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lvl1pPr>
              <a:defRPr/>
            </a:lvl1pPr>
          </a:lstStyle>
          <a:p>
            <a:pPr>
              <a:defRPr/>
            </a:pPr>
            <a:fld id="{90993F18-6728-4EA9-BD50-57461B067EEE}" type="datetime1">
              <a:rPr lang="fr-FR"/>
              <a:pPr>
                <a:defRPr/>
              </a:pPr>
              <a:t>09/08/2013</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6" name="Espace réservé du numéro de diapositive 5"/>
          <p:cNvSpPr>
            <a:spLocks noGrp="1"/>
          </p:cNvSpPr>
          <p:nvPr>
            <p:ph type="sldNum" sz="quarter" idx="12"/>
          </p:nvPr>
        </p:nvSpPr>
        <p:spPr/>
        <p:txBody>
          <a:bodyPr/>
          <a:lstStyle>
            <a:lvl1pPr>
              <a:defRPr/>
            </a:lvl1pPr>
          </a:lstStyle>
          <a:p>
            <a:pPr>
              <a:defRPr/>
            </a:pPr>
            <a:fld id="{7BBFE00D-4470-413F-AFA6-798E6C96244A}" type="slidenum">
              <a:rPr lang="fr-FR"/>
              <a:pPr>
                <a:defRPr/>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E9E365C4-E2F7-40DA-B914-3CF6A42D4F20}" type="datetime1">
              <a:rPr lang="fr-FR"/>
              <a:pPr>
                <a:defRPr/>
              </a:pPr>
              <a:t>09/08/2013</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6" name="Espace réservé du numéro de diapositive 5"/>
          <p:cNvSpPr>
            <a:spLocks noGrp="1"/>
          </p:cNvSpPr>
          <p:nvPr>
            <p:ph type="sldNum" sz="quarter" idx="12"/>
          </p:nvPr>
        </p:nvSpPr>
        <p:spPr/>
        <p:txBody>
          <a:bodyPr/>
          <a:lstStyle>
            <a:lvl1pPr>
              <a:defRPr/>
            </a:lvl1pPr>
          </a:lstStyle>
          <a:p>
            <a:pPr>
              <a:defRPr/>
            </a:pPr>
            <a:fld id="{C1DBCFA3-E2C6-4D12-89C2-0D35D7C4F950}" type="slidenum">
              <a:rPr lang="fr-FR"/>
              <a:pPr>
                <a:defRPr/>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D5A1CFDE-863E-4F2B-96CD-0F9CF99BD4F4}" type="datetime1">
              <a:rPr lang="fr-FR"/>
              <a:pPr>
                <a:defRPr/>
              </a:pPr>
              <a:t>09/08/2013</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6" name="Espace réservé du numéro de diapositive 5"/>
          <p:cNvSpPr>
            <a:spLocks noGrp="1"/>
          </p:cNvSpPr>
          <p:nvPr>
            <p:ph type="sldNum" sz="quarter" idx="12"/>
          </p:nvPr>
        </p:nvSpPr>
        <p:spPr/>
        <p:txBody>
          <a:bodyPr/>
          <a:lstStyle>
            <a:lvl1pPr>
              <a:defRPr/>
            </a:lvl1pPr>
          </a:lstStyle>
          <a:p>
            <a:pPr>
              <a:defRPr/>
            </a:pPr>
            <a:fld id="{B8E11E31-422C-4D30-8F06-8FE267E4269C}" type="slidenum">
              <a:rPr lang="fr-FR"/>
              <a:pPr>
                <a:defRPr/>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3"/>
          <p:cNvSpPr>
            <a:spLocks noGrp="1"/>
          </p:cNvSpPr>
          <p:nvPr>
            <p:ph type="dt" sz="half" idx="10"/>
          </p:nvPr>
        </p:nvSpPr>
        <p:spPr/>
        <p:txBody>
          <a:bodyPr/>
          <a:lstStyle>
            <a:lvl1pPr>
              <a:defRPr/>
            </a:lvl1pPr>
          </a:lstStyle>
          <a:p>
            <a:pPr>
              <a:defRPr/>
            </a:pPr>
            <a:fld id="{6329C782-07F4-4B75-86EB-04D403FB1729}" type="datetime1">
              <a:rPr lang="fr-FR"/>
              <a:pPr>
                <a:defRPr/>
              </a:pPr>
              <a:t>09/08/2013</a:t>
            </a:fld>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7" name="Espace réservé du numéro de diapositive 5"/>
          <p:cNvSpPr>
            <a:spLocks noGrp="1"/>
          </p:cNvSpPr>
          <p:nvPr>
            <p:ph type="sldNum" sz="quarter" idx="12"/>
          </p:nvPr>
        </p:nvSpPr>
        <p:spPr/>
        <p:txBody>
          <a:bodyPr/>
          <a:lstStyle>
            <a:lvl1pPr>
              <a:defRPr/>
            </a:lvl1pPr>
          </a:lstStyle>
          <a:p>
            <a:pPr>
              <a:defRPr/>
            </a:pPr>
            <a:fld id="{30E7B656-13F4-4AFD-BA2D-0FF40B4A7DEA}" type="slidenum">
              <a:rPr lang="fr-FR"/>
              <a:pPr>
                <a:defRPr/>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3"/>
          <p:cNvSpPr>
            <a:spLocks noGrp="1"/>
          </p:cNvSpPr>
          <p:nvPr>
            <p:ph type="dt" sz="half" idx="10"/>
          </p:nvPr>
        </p:nvSpPr>
        <p:spPr/>
        <p:txBody>
          <a:bodyPr/>
          <a:lstStyle>
            <a:lvl1pPr>
              <a:defRPr/>
            </a:lvl1pPr>
          </a:lstStyle>
          <a:p>
            <a:pPr>
              <a:defRPr/>
            </a:pPr>
            <a:fld id="{903DCECB-1DDD-474C-9206-672142907611}" type="datetime1">
              <a:rPr lang="fr-FR"/>
              <a:pPr>
                <a:defRPr/>
              </a:pPr>
              <a:t>09/08/2013</a:t>
            </a:fld>
            <a:endParaRPr lang="fr-FR"/>
          </a:p>
        </p:txBody>
      </p:sp>
      <p:sp>
        <p:nvSpPr>
          <p:cNvPr id="8"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9" name="Espace réservé du numéro de diapositive 5"/>
          <p:cNvSpPr>
            <a:spLocks noGrp="1"/>
          </p:cNvSpPr>
          <p:nvPr>
            <p:ph type="sldNum" sz="quarter" idx="12"/>
          </p:nvPr>
        </p:nvSpPr>
        <p:spPr/>
        <p:txBody>
          <a:bodyPr/>
          <a:lstStyle>
            <a:lvl1pPr>
              <a:defRPr/>
            </a:lvl1pPr>
          </a:lstStyle>
          <a:p>
            <a:pPr>
              <a:defRPr/>
            </a:pPr>
            <a:fld id="{AFEB0292-ED26-45B8-A496-3BD66EBB6C13}" type="slidenum">
              <a:rPr lang="fr-FR"/>
              <a:pPr>
                <a:defRPr/>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3"/>
          <p:cNvSpPr>
            <a:spLocks noGrp="1"/>
          </p:cNvSpPr>
          <p:nvPr>
            <p:ph type="dt" sz="half" idx="10"/>
          </p:nvPr>
        </p:nvSpPr>
        <p:spPr/>
        <p:txBody>
          <a:bodyPr/>
          <a:lstStyle>
            <a:lvl1pPr>
              <a:defRPr/>
            </a:lvl1pPr>
          </a:lstStyle>
          <a:p>
            <a:pPr>
              <a:defRPr/>
            </a:pPr>
            <a:fld id="{3D9BD6D5-EF3A-46D0-9C33-F555D779B7C0}" type="datetime1">
              <a:rPr lang="fr-FR"/>
              <a:pPr>
                <a:defRPr/>
              </a:pPr>
              <a:t>09/08/2013</a:t>
            </a:fld>
            <a:endParaRPr lang="fr-FR"/>
          </a:p>
        </p:txBody>
      </p:sp>
      <p:sp>
        <p:nvSpPr>
          <p:cNvPr id="4"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5" name="Espace réservé du numéro de diapositive 5"/>
          <p:cNvSpPr>
            <a:spLocks noGrp="1"/>
          </p:cNvSpPr>
          <p:nvPr>
            <p:ph type="sldNum" sz="quarter" idx="12"/>
          </p:nvPr>
        </p:nvSpPr>
        <p:spPr/>
        <p:txBody>
          <a:bodyPr/>
          <a:lstStyle>
            <a:lvl1pPr>
              <a:defRPr/>
            </a:lvl1pPr>
          </a:lstStyle>
          <a:p>
            <a:pPr>
              <a:defRPr/>
            </a:pPr>
            <a:fld id="{6E4F96A2-A168-4BC9-AAC7-A50F207BD437}" type="slidenum">
              <a:rPr lang="fr-FR"/>
              <a:pPr>
                <a:defRPr/>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B28E9100-28BD-4EC9-8E06-44707282D6D6}" type="datetime1">
              <a:rPr lang="fr-FR"/>
              <a:pPr>
                <a:defRPr/>
              </a:pPr>
              <a:t>09/08/2013</a:t>
            </a:fld>
            <a:endParaRPr lang="fr-FR"/>
          </a:p>
        </p:txBody>
      </p:sp>
      <p:sp>
        <p:nvSpPr>
          <p:cNvPr id="3"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4" name="Espace réservé du numéro de diapositive 5"/>
          <p:cNvSpPr>
            <a:spLocks noGrp="1"/>
          </p:cNvSpPr>
          <p:nvPr>
            <p:ph type="sldNum" sz="quarter" idx="12"/>
          </p:nvPr>
        </p:nvSpPr>
        <p:spPr/>
        <p:txBody>
          <a:bodyPr/>
          <a:lstStyle>
            <a:lvl1pPr>
              <a:defRPr/>
            </a:lvl1pPr>
          </a:lstStyle>
          <a:p>
            <a:pPr>
              <a:defRPr/>
            </a:pPr>
            <a:fld id="{13CD2EAD-90DE-4BEB-8F5C-D74FAAA79E78}" type="slidenum">
              <a:rPr lang="fr-FR"/>
              <a:pPr>
                <a:defRPr/>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8513B2B1-FCE3-46E5-A429-67AA28AB669E}" type="datetime1">
              <a:rPr lang="fr-FR"/>
              <a:pPr>
                <a:defRPr/>
              </a:pPr>
              <a:t>09/08/2013</a:t>
            </a:fld>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7" name="Espace réservé du numéro de diapositive 5"/>
          <p:cNvSpPr>
            <a:spLocks noGrp="1"/>
          </p:cNvSpPr>
          <p:nvPr>
            <p:ph type="sldNum" sz="quarter" idx="12"/>
          </p:nvPr>
        </p:nvSpPr>
        <p:spPr/>
        <p:txBody>
          <a:bodyPr/>
          <a:lstStyle>
            <a:lvl1pPr>
              <a:defRPr/>
            </a:lvl1pPr>
          </a:lstStyle>
          <a:p>
            <a:pPr>
              <a:defRPr/>
            </a:pPr>
            <a:fld id="{79983E40-FF33-4CBE-9087-4D8AA5B97536}" type="slidenum">
              <a:rPr lang="fr-FR"/>
              <a:pPr>
                <a:defRPr/>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D2277D2-DE9D-4270-9A38-21DBDAEA9FDC}" type="datetime1">
              <a:rPr lang="fr-FR"/>
              <a:pPr>
                <a:defRPr/>
              </a:pPr>
              <a:t>09/08/2013</a:t>
            </a:fld>
            <a:endParaRPr lang="fr-FR"/>
          </a:p>
        </p:txBody>
      </p:sp>
      <p:sp>
        <p:nvSpPr>
          <p:cNvPr id="6"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7" name="Espace réservé du numéro de diapositive 5"/>
          <p:cNvSpPr>
            <a:spLocks noGrp="1"/>
          </p:cNvSpPr>
          <p:nvPr>
            <p:ph type="sldNum" sz="quarter" idx="12"/>
          </p:nvPr>
        </p:nvSpPr>
        <p:spPr/>
        <p:txBody>
          <a:bodyPr/>
          <a:lstStyle>
            <a:lvl1pPr>
              <a:defRPr/>
            </a:lvl1pPr>
          </a:lstStyle>
          <a:p>
            <a:pPr>
              <a:defRPr/>
            </a:pPr>
            <a:fld id="{68F05BAE-C6E4-4D5B-8877-8725799F5EA1}" type="slidenum">
              <a:rPr lang="fr-FR"/>
              <a:pPr>
                <a:defRPr/>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AA5CC4D9-18C7-4774-9277-BA855C15AC02}" type="datetime1">
              <a:rPr lang="fr-FR"/>
              <a:pPr>
                <a:defRPr/>
              </a:pPr>
              <a:t>09/08/2013</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6" name="Espace réservé du numéro de diapositive 5"/>
          <p:cNvSpPr>
            <a:spLocks noGrp="1"/>
          </p:cNvSpPr>
          <p:nvPr>
            <p:ph type="sldNum" sz="quarter" idx="12"/>
          </p:nvPr>
        </p:nvSpPr>
        <p:spPr/>
        <p:txBody>
          <a:bodyPr/>
          <a:lstStyle>
            <a:lvl1pPr>
              <a:defRPr/>
            </a:lvl1pPr>
          </a:lstStyle>
          <a:p>
            <a:pPr>
              <a:defRPr/>
            </a:pPr>
            <a:fld id="{B381C47A-E9FA-454F-92FF-96E51861B97C}" type="slidenum">
              <a:rPr lang="fr-FR"/>
              <a:pPr>
                <a:defRPr/>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lvl1pPr>
              <a:defRPr/>
            </a:lvl1pPr>
          </a:lstStyle>
          <a:p>
            <a:pPr>
              <a:defRPr/>
            </a:pPr>
            <a:fld id="{F8358652-1591-446E-A4F8-90370A30871A}" type="datetime1">
              <a:rPr lang="fr-FR"/>
              <a:pPr>
                <a:defRPr/>
              </a:pPr>
              <a:t>09/08/2013</a:t>
            </a:fld>
            <a:endParaRPr lang="fr-FR"/>
          </a:p>
        </p:txBody>
      </p:sp>
      <p:sp>
        <p:nvSpPr>
          <p:cNvPr id="5" name="Espace réservé du pied de page 4"/>
          <p:cNvSpPr>
            <a:spLocks noGrp="1"/>
          </p:cNvSpPr>
          <p:nvPr>
            <p:ph type="ftr" sz="quarter" idx="11"/>
          </p:nvPr>
        </p:nvSpPr>
        <p:spPr/>
        <p:txBody>
          <a:bodyPr/>
          <a:lstStyle>
            <a:lvl1pPr>
              <a:defRPr/>
            </a:lvl1pPr>
          </a:lstStyle>
          <a:p>
            <a:pPr>
              <a:defRPr/>
            </a:pPr>
            <a:r>
              <a:rPr lang="fr-FR"/>
              <a:t>Chrirtophe Guillalmon PCR des Imageries Clairval et Résidence du Parc</a:t>
            </a:r>
          </a:p>
        </p:txBody>
      </p:sp>
      <p:sp>
        <p:nvSpPr>
          <p:cNvPr id="6" name="Espace réservé du numéro de diapositive 5"/>
          <p:cNvSpPr>
            <a:spLocks noGrp="1"/>
          </p:cNvSpPr>
          <p:nvPr>
            <p:ph type="sldNum" sz="quarter" idx="12"/>
          </p:nvPr>
        </p:nvSpPr>
        <p:spPr/>
        <p:txBody>
          <a:bodyPr/>
          <a:lstStyle>
            <a:lvl1pPr>
              <a:defRPr/>
            </a:lvl1pPr>
          </a:lstStyle>
          <a:p>
            <a:pPr>
              <a:defRPr/>
            </a:pPr>
            <a:fld id="{F95C7C5E-E83B-47E2-BFB2-F99BF1A18B92}" type="slidenum">
              <a:rPr lang="fr-FR"/>
              <a:pPr>
                <a:defRPr/>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smtClean="0"/>
              <a:t>Modifiez le style du titre</a:t>
            </a:r>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B39D67A2-9F47-4473-823B-2EDAB5710157}" type="datetime1">
              <a:rPr lang="fr-FR"/>
              <a:pPr>
                <a:defRPr/>
              </a:pPr>
              <a:t>09/08/2013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pPr>
              <a:defRPr/>
            </a:pPr>
            <a:r>
              <a:rPr lang="fr-FR"/>
              <a:t>Chrirtophe Guillalmon PCR des Imageries Clairval et Résidence du Parc</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E7467649-0675-4406-BE40-169B4E2A9985}" type="slidenum">
              <a:rPr lang="fr-FR"/>
              <a:pPr>
                <a:defRPr/>
              </a:pPr>
              <a:t>‹N°›</a:t>
            </a:fld>
            <a:endParaRPr lang="fr-FR"/>
          </a:p>
        </p:txBody>
      </p:sp>
    </p:spTree>
  </p:cSld>
  <p:clrMap bg1="lt1" tx1="dk1" bg2="lt2" tx2="dk2" accent1="accent1" accent2="accent2" accent3="accent3" accent4="accent4" accent5="accent5" accent6="accent6" hlink="hlink" folHlink="folHlink"/>
  <p:sldLayoutIdLst>
    <p:sldLayoutId id="2147483899" r:id="rId1"/>
    <p:sldLayoutId id="2147483898" r:id="rId2"/>
    <p:sldLayoutId id="2147483897" r:id="rId3"/>
    <p:sldLayoutId id="2147483896" r:id="rId4"/>
    <p:sldLayoutId id="2147483895" r:id="rId5"/>
    <p:sldLayoutId id="2147483894" r:id="rId6"/>
    <p:sldLayoutId id="2147483893" r:id="rId7"/>
    <p:sldLayoutId id="2147483892" r:id="rId8"/>
    <p:sldLayoutId id="2147483891" r:id="rId9"/>
    <p:sldLayoutId id="2147483890" r:id="rId10"/>
    <p:sldLayoutId id="2147483889" r:id="rId11"/>
  </p:sldLayoutIdLst>
  <p:hf sldNum="0" hd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29.png"/><Relationship Id="rId5" Type="http://schemas.openxmlformats.org/officeDocument/2006/relationships/image" Target="../media/image28.jpeg"/><Relationship Id="rId4" Type="http://schemas.openxmlformats.org/officeDocument/2006/relationships/image" Target="../media/image27.jpe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 Id="rId5" Type="http://schemas.openxmlformats.org/officeDocument/2006/relationships/image" Target="../media/image36.jpeg"/><Relationship Id="rId4" Type="http://schemas.openxmlformats.org/officeDocument/2006/relationships/image" Target="../media/image35.jpeg"/></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989138"/>
            <a:ext cx="7543800" cy="2509837"/>
          </a:xfrm>
        </p:spPr>
        <p:txBody>
          <a:bodyPr rtlCol="0">
            <a:normAutofit/>
          </a:bodyPr>
          <a:lstStyle/>
          <a:p>
            <a:pPr fontAlgn="auto">
              <a:spcAft>
                <a:spcPts val="0"/>
              </a:spcAft>
              <a:defRPr/>
            </a:pPr>
            <a:r>
              <a:rPr lang="fr-FR" sz="4800" dirty="0" smtClean="0">
                <a:effectLst>
                  <a:outerShdw blurRad="63500" sx="102000" sy="102000" algn="ctr" rotWithShape="0">
                    <a:prstClr val="black">
                      <a:alpha val="40000"/>
                    </a:prstClr>
                  </a:outerShdw>
                </a:effectLst>
                <a:latin typeface="Batang" pitchFamily="18" charset="-127"/>
                <a:ea typeface="Batang" pitchFamily="18" charset="-127"/>
              </a:rPr>
              <a:t>Exposition </a:t>
            </a:r>
            <a:br>
              <a:rPr lang="fr-FR" sz="4800" dirty="0" smtClean="0">
                <a:effectLst>
                  <a:outerShdw blurRad="63500" sx="102000" sy="102000" algn="ctr" rotWithShape="0">
                    <a:prstClr val="black">
                      <a:alpha val="40000"/>
                    </a:prstClr>
                  </a:outerShdw>
                </a:effectLst>
                <a:latin typeface="Batang" pitchFamily="18" charset="-127"/>
                <a:ea typeface="Batang" pitchFamily="18" charset="-127"/>
              </a:rPr>
            </a:br>
            <a:r>
              <a:rPr lang="fr-FR" sz="4800" dirty="0" smtClean="0">
                <a:effectLst>
                  <a:outerShdw blurRad="63500" sx="102000" sy="102000" algn="ctr" rotWithShape="0">
                    <a:prstClr val="black">
                      <a:alpha val="40000"/>
                    </a:prstClr>
                  </a:outerShdw>
                </a:effectLst>
                <a:latin typeface="Batang" pitchFamily="18" charset="-127"/>
                <a:ea typeface="Batang" pitchFamily="18" charset="-127"/>
              </a:rPr>
              <a:t>accidentelle </a:t>
            </a:r>
            <a:br>
              <a:rPr lang="fr-FR" sz="4800" dirty="0" smtClean="0">
                <a:effectLst>
                  <a:outerShdw blurRad="63500" sx="102000" sy="102000" algn="ctr" rotWithShape="0">
                    <a:prstClr val="black">
                      <a:alpha val="40000"/>
                    </a:prstClr>
                  </a:outerShdw>
                </a:effectLst>
                <a:latin typeface="Batang" pitchFamily="18" charset="-127"/>
                <a:ea typeface="Batang" pitchFamily="18" charset="-127"/>
              </a:rPr>
            </a:br>
            <a:r>
              <a:rPr lang="fr-FR" sz="4800" dirty="0" smtClean="0">
                <a:effectLst>
                  <a:outerShdw blurRad="63500" sx="102000" sy="102000" algn="ctr" rotWithShape="0">
                    <a:prstClr val="black">
                      <a:alpha val="40000"/>
                    </a:prstClr>
                  </a:outerShdw>
                </a:effectLst>
                <a:latin typeface="Batang" pitchFamily="18" charset="-127"/>
                <a:ea typeface="Batang" pitchFamily="18" charset="-127"/>
              </a:rPr>
              <a:t>au F18</a:t>
            </a:r>
            <a:endParaRPr lang="fr-FR" sz="4800" dirty="0">
              <a:effectLst>
                <a:outerShdw blurRad="63500" sx="102000" sy="102000" algn="ctr" rotWithShape="0">
                  <a:prstClr val="black">
                    <a:alpha val="40000"/>
                  </a:prstClr>
                </a:outerShdw>
              </a:effectLst>
              <a:latin typeface="Batang" pitchFamily="18" charset="-127"/>
              <a:ea typeface="Batang" pitchFamily="18" charset="-127"/>
            </a:endParaRPr>
          </a:p>
        </p:txBody>
      </p:sp>
      <p:sp>
        <p:nvSpPr>
          <p:cNvPr id="9" name="Espace réservé du pied de page 8"/>
          <p:cNvSpPr>
            <a:spLocks noGrp="1"/>
          </p:cNvSpPr>
          <p:nvPr>
            <p:ph type="ftr" sz="quarter" idx="11"/>
          </p:nvPr>
        </p:nvSpPr>
        <p:spPr/>
        <p:txBody>
          <a:bodyPr/>
          <a:lstStyle/>
          <a:p>
            <a:pPr>
              <a:defRPr/>
            </a:pPr>
            <a:r>
              <a:rPr lang="fr-FR" dirty="0" err="1"/>
              <a:t>Chrirtophe</a:t>
            </a:r>
            <a:r>
              <a:rPr lang="fr-FR" dirty="0"/>
              <a:t> </a:t>
            </a:r>
            <a:r>
              <a:rPr lang="fr-FR" dirty="0" err="1"/>
              <a:t>Guillalmon</a:t>
            </a:r>
            <a:r>
              <a:rPr lang="fr-FR" dirty="0"/>
              <a:t> PCR des Imageries </a:t>
            </a:r>
            <a:r>
              <a:rPr lang="fr-FR" dirty="0" err="1"/>
              <a:t>Clairval</a:t>
            </a:r>
            <a:r>
              <a:rPr lang="fr-FR" dirty="0"/>
              <a:t> et Résidence du Parc</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re 1"/>
          <p:cNvSpPr>
            <a:spLocks noGrp="1"/>
          </p:cNvSpPr>
          <p:nvPr>
            <p:ph type="title"/>
          </p:nvPr>
        </p:nvSpPr>
        <p:spPr/>
        <p:txBody>
          <a:bodyPr/>
          <a:lstStyle/>
          <a:p>
            <a:r>
              <a:rPr lang="fr-FR" smtClean="0"/>
              <a:t>Présentation du service</a:t>
            </a:r>
          </a:p>
        </p:txBody>
      </p:sp>
      <p:sp>
        <p:nvSpPr>
          <p:cNvPr id="6" name="Espace réservé du pied de page 5"/>
          <p:cNvSpPr>
            <a:spLocks noGrp="1"/>
          </p:cNvSpPr>
          <p:nvPr>
            <p:ph type="ftr" sz="quarter" idx="11"/>
          </p:nvPr>
        </p:nvSpPr>
        <p:spPr/>
        <p:txBody>
          <a:bodyPr/>
          <a:lstStyle/>
          <a:p>
            <a:pPr>
              <a:defRPr/>
            </a:pPr>
            <a:r>
              <a:rPr lang="fr-FR"/>
              <a:t>Chrirtophe Guillalmon PCR des Imageries Clairval et Résidence du Parc</a:t>
            </a:r>
            <a:endParaRPr lang="fr-FR"/>
          </a:p>
        </p:txBody>
      </p:sp>
      <p:pic>
        <p:nvPicPr>
          <p:cNvPr id="17411" name="Picture 2"/>
          <p:cNvPicPr>
            <a:picLocks noGrp="1" noChangeAspect="1" noChangeArrowheads="1"/>
          </p:cNvPicPr>
          <p:nvPr>
            <p:ph idx="1"/>
          </p:nvPr>
        </p:nvPicPr>
        <p:blipFill>
          <a:blip r:embed="rId2"/>
          <a:srcRect/>
          <a:stretch>
            <a:fillRect/>
          </a:stretch>
        </p:blipFill>
        <p:spPr>
          <a:xfrm>
            <a:off x="468313" y="1627188"/>
            <a:ext cx="2674937" cy="2009775"/>
          </a:xfrm>
        </p:spPr>
      </p:pic>
      <p:sp>
        <p:nvSpPr>
          <p:cNvPr id="17412" name="ZoneTexte 7"/>
          <p:cNvSpPr txBox="1">
            <a:spLocks noChangeArrowheads="1"/>
          </p:cNvSpPr>
          <p:nvPr/>
        </p:nvSpPr>
        <p:spPr bwMode="auto">
          <a:xfrm>
            <a:off x="395288" y="3573463"/>
            <a:ext cx="8064500" cy="2800350"/>
          </a:xfrm>
          <a:prstGeom prst="rect">
            <a:avLst/>
          </a:prstGeom>
          <a:noFill/>
          <a:ln w="9525">
            <a:noFill/>
            <a:miter lim="800000"/>
            <a:headEnd/>
            <a:tailEnd/>
          </a:ln>
        </p:spPr>
        <p:txBody>
          <a:bodyPr>
            <a:spAutoFit/>
          </a:bodyPr>
          <a:lstStyle/>
          <a:p>
            <a:endParaRPr lang="fr-FR">
              <a:latin typeface="Calibri" pitchFamily="34" charset="0"/>
            </a:endParaRPr>
          </a:p>
          <a:p>
            <a:pPr algn="just"/>
            <a:r>
              <a:rPr lang="fr-FR" sz="1400">
                <a:latin typeface="Calibri" pitchFamily="34" charset="0"/>
              </a:rPr>
              <a:t>La quasi-totalité du matériel de radioprotection (EPC, EPI, appareils de mesure etc.) devant être remplacé, nous avons sollicité plusieurs fournisseurs .</a:t>
            </a:r>
          </a:p>
          <a:p>
            <a:pPr algn="just"/>
            <a:r>
              <a:rPr lang="fr-FR" sz="1400">
                <a:latin typeface="Calibri" pitchFamily="34" charset="0"/>
              </a:rPr>
              <a:t>Un des postes important était le choix des enceintes de préparation.</a:t>
            </a:r>
          </a:p>
          <a:p>
            <a:pPr algn="just"/>
            <a:r>
              <a:rPr lang="fr-FR" sz="1400">
                <a:latin typeface="Calibri" pitchFamily="34" charset="0"/>
              </a:rPr>
              <a:t>Deux fabricants proposaient une enceinte haute énergie automatisée.</a:t>
            </a:r>
          </a:p>
          <a:p>
            <a:pPr algn="just"/>
            <a:r>
              <a:rPr lang="fr-FR" sz="1400">
                <a:latin typeface="Calibri" pitchFamily="34" charset="0"/>
              </a:rPr>
              <a:t>Notre choix s’est porté sur l’équipement qui nous a été possible de voir en fonctionnement dans deux établissements de la région. </a:t>
            </a:r>
          </a:p>
          <a:p>
            <a:pPr algn="just"/>
            <a:r>
              <a:rPr lang="fr-FR" sz="1400">
                <a:latin typeface="Calibri" pitchFamily="34" charset="0"/>
              </a:rPr>
              <a:t>Toutefois, le retour d’expérience des utilisateurs montrait qu’il existait des problèmes de fiabilité.</a:t>
            </a:r>
          </a:p>
          <a:p>
            <a:pPr algn="just"/>
            <a:r>
              <a:rPr lang="fr-FR" sz="1400">
                <a:latin typeface="Calibri" pitchFamily="34" charset="0"/>
              </a:rPr>
              <a:t>Pour cette raison nous avons décidé de démarrer avec une enceinte manuelle, attendant la version 2 « totalement fiabilisée » aux dire du fabricant.   </a:t>
            </a:r>
          </a:p>
          <a:p>
            <a:pPr algn="just"/>
            <a:r>
              <a:rPr lang="fr-FR" sz="1400">
                <a:latin typeface="Calibri" pitchFamily="34" charset="0"/>
              </a:rPr>
              <a:t>Ce dispositif ne sera installé que 11 mois plus tard.</a:t>
            </a:r>
          </a:p>
          <a:p>
            <a:pPr algn="just"/>
            <a:endParaRPr lang="fr-FR">
              <a:latin typeface="Calibri" pitchFamily="34" charset="0"/>
            </a:endParaRPr>
          </a:p>
        </p:txBody>
      </p:sp>
      <p:sp>
        <p:nvSpPr>
          <p:cNvPr id="17413" name="ZoneTexte 6"/>
          <p:cNvSpPr txBox="1">
            <a:spLocks noChangeArrowheads="1"/>
          </p:cNvSpPr>
          <p:nvPr/>
        </p:nvSpPr>
        <p:spPr bwMode="auto">
          <a:xfrm>
            <a:off x="3276600" y="1557338"/>
            <a:ext cx="5111750" cy="2308225"/>
          </a:xfrm>
          <a:prstGeom prst="rect">
            <a:avLst/>
          </a:prstGeom>
          <a:noFill/>
          <a:ln w="9525">
            <a:noFill/>
            <a:miter lim="800000"/>
            <a:headEnd/>
            <a:tailEnd/>
          </a:ln>
        </p:spPr>
        <p:txBody>
          <a:bodyPr>
            <a:spAutoFit/>
          </a:bodyPr>
          <a:lstStyle/>
          <a:p>
            <a:pPr algn="just"/>
            <a:r>
              <a:rPr lang="fr-FR" sz="1400">
                <a:latin typeface="Calibri" pitchFamily="34" charset="0"/>
              </a:rPr>
              <a:t>Implanté depuis 1991 au sein de l’hôpital privé Clairval,</a:t>
            </a:r>
          </a:p>
          <a:p>
            <a:pPr algn="just"/>
            <a:r>
              <a:rPr lang="fr-FR" sz="1400">
                <a:latin typeface="Calibri" pitchFamily="34" charset="0"/>
              </a:rPr>
              <a:t>le service de Médecine Nucléaire a totalement été refondu afin d’intégrer sa nouvelle activité de PETSCAN.</a:t>
            </a:r>
          </a:p>
          <a:p>
            <a:pPr algn="just"/>
            <a:r>
              <a:rPr lang="fr-FR" sz="1400">
                <a:latin typeface="Calibri" pitchFamily="34" charset="0"/>
              </a:rPr>
              <a:t>Un an de travail et de réflexions pluridisciplinaires ont permis d’inaugurer en décembre 2011 un service fonctionnel, offrant un haut niveau d’exigences en matière de qualité et de sécurité (patients et salariés).</a:t>
            </a:r>
          </a:p>
          <a:p>
            <a:pPr algn="just"/>
            <a:r>
              <a:rPr lang="fr-FR" sz="1400">
                <a:latin typeface="Calibri" pitchFamily="34" charset="0"/>
              </a:rPr>
              <a:t>Effectif : 4 Médecins scintigraphistes , 5 cardiologues, 5 secrétaires,</a:t>
            </a:r>
          </a:p>
          <a:p>
            <a:pPr algn="just"/>
            <a:r>
              <a:rPr lang="fr-FR" sz="1400">
                <a:latin typeface="Calibri" pitchFamily="34" charset="0"/>
              </a:rPr>
              <a:t>6 manipulatrices, 2 manipulateurs, 1 surveillante. </a:t>
            </a:r>
            <a:endParaRPr lang="fr-FR">
              <a:latin typeface="Calibri" pitchFamily="34" charset="0"/>
            </a:endParaRPr>
          </a:p>
          <a:p>
            <a:r>
              <a:rPr lang="fr-FR">
                <a:latin typeface="Calibri" pitchFamily="34" charset="0"/>
              </a:rPr>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ZoneTexte 6"/>
          <p:cNvSpPr txBox="1">
            <a:spLocks noChangeArrowheads="1"/>
          </p:cNvSpPr>
          <p:nvPr/>
        </p:nvSpPr>
        <p:spPr bwMode="auto">
          <a:xfrm>
            <a:off x="3286125" y="1643063"/>
            <a:ext cx="5429250" cy="646112"/>
          </a:xfrm>
          <a:prstGeom prst="rect">
            <a:avLst/>
          </a:prstGeom>
          <a:noFill/>
          <a:ln w="9525">
            <a:noFill/>
            <a:miter lim="800000"/>
            <a:headEnd/>
            <a:tailEnd/>
          </a:ln>
        </p:spPr>
        <p:txBody>
          <a:bodyPr>
            <a:spAutoFit/>
          </a:bodyPr>
          <a:lstStyle/>
          <a:p>
            <a:endParaRPr lang="fr-FR">
              <a:latin typeface="Calibri" pitchFamily="34" charset="0"/>
            </a:endParaRPr>
          </a:p>
          <a:p>
            <a:r>
              <a:rPr lang="fr-FR">
                <a:latin typeface="Calibri" pitchFamily="34" charset="0"/>
              </a:rPr>
              <a:t> </a:t>
            </a:r>
          </a:p>
        </p:txBody>
      </p:sp>
      <p:pic>
        <p:nvPicPr>
          <p:cNvPr id="18434" name="Picture 2" descr="E:\PCR Clairval\Imagerie Clairval\Scinti Clairval\PET Clairval\Plans\Zonage 2.jpg"/>
          <p:cNvPicPr>
            <a:picLocks noChangeAspect="1" noChangeArrowheads="1"/>
          </p:cNvPicPr>
          <p:nvPr/>
        </p:nvPicPr>
        <p:blipFill>
          <a:blip r:embed="rId2"/>
          <a:srcRect/>
          <a:stretch>
            <a:fillRect/>
          </a:stretch>
        </p:blipFill>
        <p:spPr bwMode="auto">
          <a:xfrm>
            <a:off x="2195513" y="20638"/>
            <a:ext cx="4814887" cy="6808787"/>
          </a:xfrm>
          <a:prstGeom prst="rect">
            <a:avLst/>
          </a:prstGeom>
          <a:noFill/>
          <a:ln w="9525">
            <a:noFill/>
            <a:miter lim="800000"/>
            <a:headEnd/>
            <a:tailEnd/>
          </a:ln>
        </p:spPr>
      </p:pic>
      <p:pic>
        <p:nvPicPr>
          <p:cNvPr id="18435" name="Image 15" descr="photo1.jpg"/>
          <p:cNvPicPr>
            <a:picLocks noChangeAspect="1"/>
          </p:cNvPicPr>
          <p:nvPr/>
        </p:nvPicPr>
        <p:blipFill>
          <a:blip r:embed="rId3"/>
          <a:srcRect/>
          <a:stretch>
            <a:fillRect/>
          </a:stretch>
        </p:blipFill>
        <p:spPr bwMode="auto">
          <a:xfrm>
            <a:off x="179388" y="1484313"/>
            <a:ext cx="1920875" cy="1435100"/>
          </a:xfrm>
          <a:prstGeom prst="rect">
            <a:avLst/>
          </a:prstGeom>
          <a:noFill/>
          <a:ln w="9525">
            <a:noFill/>
            <a:miter lim="800000"/>
            <a:headEnd/>
            <a:tailEnd/>
          </a:ln>
        </p:spPr>
      </p:pic>
      <p:pic>
        <p:nvPicPr>
          <p:cNvPr id="18436" name="Image 16" descr="photo.jpg"/>
          <p:cNvPicPr>
            <a:picLocks noChangeAspect="1"/>
          </p:cNvPicPr>
          <p:nvPr/>
        </p:nvPicPr>
        <p:blipFill>
          <a:blip r:embed="rId4"/>
          <a:srcRect/>
          <a:stretch>
            <a:fillRect/>
          </a:stretch>
        </p:blipFill>
        <p:spPr bwMode="auto">
          <a:xfrm>
            <a:off x="179388" y="3429000"/>
            <a:ext cx="1960562" cy="1463675"/>
          </a:xfrm>
          <a:prstGeom prst="rect">
            <a:avLst/>
          </a:prstGeom>
          <a:noFill/>
          <a:ln w="9525">
            <a:noFill/>
            <a:miter lim="800000"/>
            <a:headEnd/>
            <a:tailEnd/>
          </a:ln>
        </p:spPr>
      </p:pic>
      <p:pic>
        <p:nvPicPr>
          <p:cNvPr id="18437" name="Image 17" descr="photo2.jpg"/>
          <p:cNvPicPr>
            <a:picLocks noChangeAspect="1"/>
          </p:cNvPicPr>
          <p:nvPr/>
        </p:nvPicPr>
        <p:blipFill>
          <a:blip r:embed="rId5"/>
          <a:srcRect/>
          <a:stretch>
            <a:fillRect/>
          </a:stretch>
        </p:blipFill>
        <p:spPr bwMode="auto">
          <a:xfrm>
            <a:off x="7019925" y="2636838"/>
            <a:ext cx="1928813" cy="1441450"/>
          </a:xfrm>
          <a:prstGeom prst="rect">
            <a:avLst/>
          </a:prstGeom>
          <a:noFill/>
          <a:ln w="9525">
            <a:noFill/>
            <a:miter lim="800000"/>
            <a:headEnd/>
            <a:tailEnd/>
          </a:ln>
        </p:spPr>
      </p:pic>
      <p:pic>
        <p:nvPicPr>
          <p:cNvPr id="18438" name="Image 19" descr="photo3.jpg"/>
          <p:cNvPicPr>
            <a:picLocks noChangeAspect="1"/>
          </p:cNvPicPr>
          <p:nvPr/>
        </p:nvPicPr>
        <p:blipFill>
          <a:blip r:embed="rId6"/>
          <a:srcRect/>
          <a:stretch>
            <a:fillRect/>
          </a:stretch>
        </p:blipFill>
        <p:spPr bwMode="auto">
          <a:xfrm>
            <a:off x="7019925" y="620713"/>
            <a:ext cx="1920875" cy="1435100"/>
          </a:xfrm>
          <a:prstGeom prst="rect">
            <a:avLst/>
          </a:prstGeom>
          <a:noFill/>
          <a:ln w="9525">
            <a:noFill/>
            <a:miter lim="800000"/>
            <a:headEnd/>
            <a:tailEnd/>
          </a:ln>
        </p:spPr>
      </p:pic>
      <p:pic>
        <p:nvPicPr>
          <p:cNvPr id="18439" name="Image 20" descr="photo4.jpg"/>
          <p:cNvPicPr>
            <a:picLocks noChangeAspect="1"/>
          </p:cNvPicPr>
          <p:nvPr/>
        </p:nvPicPr>
        <p:blipFill>
          <a:blip r:embed="rId7"/>
          <a:srcRect/>
          <a:stretch>
            <a:fillRect/>
          </a:stretch>
        </p:blipFill>
        <p:spPr bwMode="auto">
          <a:xfrm>
            <a:off x="7019925" y="4724400"/>
            <a:ext cx="1928813" cy="14414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Image 6" descr="loupe.jpg"/>
          <p:cNvPicPr>
            <a:picLocks noChangeAspect="1"/>
          </p:cNvPicPr>
          <p:nvPr/>
        </p:nvPicPr>
        <p:blipFill>
          <a:blip r:embed="rId2"/>
          <a:srcRect/>
          <a:stretch>
            <a:fillRect/>
          </a:stretch>
        </p:blipFill>
        <p:spPr bwMode="auto">
          <a:xfrm>
            <a:off x="6191250" y="1571625"/>
            <a:ext cx="2952750" cy="2581275"/>
          </a:xfrm>
          <a:prstGeom prst="rect">
            <a:avLst/>
          </a:prstGeom>
          <a:noFill/>
          <a:ln w="9525">
            <a:noFill/>
            <a:miter lim="800000"/>
            <a:headEnd/>
            <a:tailEnd/>
          </a:ln>
        </p:spPr>
      </p:pic>
      <p:sp>
        <p:nvSpPr>
          <p:cNvPr id="19458" name="Titre 1"/>
          <p:cNvSpPr>
            <a:spLocks noGrp="1"/>
          </p:cNvSpPr>
          <p:nvPr>
            <p:ph type="title"/>
          </p:nvPr>
        </p:nvSpPr>
        <p:spPr>
          <a:xfrm>
            <a:off x="457200" y="274638"/>
            <a:ext cx="8229600" cy="868362"/>
          </a:xfrm>
        </p:spPr>
        <p:txBody>
          <a:bodyPr/>
          <a:lstStyle/>
          <a:p>
            <a:r>
              <a:rPr lang="fr-FR" smtClean="0"/>
              <a:t>L’alerte :</a:t>
            </a:r>
          </a:p>
        </p:txBody>
      </p:sp>
      <p:sp>
        <p:nvSpPr>
          <p:cNvPr id="19459" name="Espace réservé du contenu 2"/>
          <p:cNvSpPr>
            <a:spLocks noGrp="1"/>
          </p:cNvSpPr>
          <p:nvPr>
            <p:ph idx="1"/>
          </p:nvPr>
        </p:nvSpPr>
        <p:spPr>
          <a:xfrm>
            <a:off x="428625" y="1214438"/>
            <a:ext cx="8229600" cy="542925"/>
          </a:xfrm>
        </p:spPr>
        <p:txBody>
          <a:bodyPr/>
          <a:lstStyle/>
          <a:p>
            <a:pPr marL="0" indent="0" algn="just">
              <a:buFont typeface="Arial" charset="0"/>
              <a:buNone/>
            </a:pPr>
            <a:r>
              <a:rPr lang="fr-FR" sz="1200" smtClean="0">
                <a:latin typeface="Arial" charset="0"/>
                <a:cs typeface="Arial" charset="0"/>
              </a:rPr>
              <a:t>Deux jours après l’incident, la PCR apprend au cours d’une discussions avec le médecin chef du service, qu’un « problème technique » survenu lors de la préparation d’une dose de F18 a occasionné un retard important…</a:t>
            </a:r>
          </a:p>
          <a:p>
            <a:pPr marL="0" indent="0" algn="just">
              <a:buFont typeface="Arial" charset="0"/>
              <a:buNone/>
            </a:pPr>
            <a:endParaRPr lang="fr-FR" sz="1200" smtClean="0">
              <a:latin typeface="Arial" charset="0"/>
              <a:cs typeface="Arial" charset="0"/>
            </a:endParaRPr>
          </a:p>
          <a:p>
            <a:pPr marL="0" indent="0" algn="just">
              <a:buFont typeface="Arial" charset="0"/>
              <a:buNone/>
            </a:pPr>
            <a:endParaRPr lang="fr-FR" sz="1200" smtClean="0">
              <a:latin typeface="Arial" charset="0"/>
              <a:cs typeface="Arial" charset="0"/>
            </a:endParaRP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5" name="Titre 1"/>
          <p:cNvSpPr txBox="1">
            <a:spLocks/>
          </p:cNvSpPr>
          <p:nvPr/>
        </p:nvSpPr>
        <p:spPr>
          <a:xfrm>
            <a:off x="428625" y="1857375"/>
            <a:ext cx="8229600" cy="714375"/>
          </a:xfrm>
          <a:prstGeom prst="rect">
            <a:avLst/>
          </a:prstGeom>
        </p:spPr>
        <p:txBody>
          <a:bodyPr anchor="ctr">
            <a:normAutofit lnSpcReduction="10000"/>
          </a:bodyPr>
          <a:lstStyle/>
          <a:p>
            <a:pPr algn="ctr" fontAlgn="auto">
              <a:spcAft>
                <a:spcPts val="0"/>
              </a:spcAft>
              <a:defRPr/>
            </a:pPr>
            <a:r>
              <a:rPr lang="fr-FR" sz="4400" dirty="0">
                <a:latin typeface="+mj-lt"/>
                <a:ea typeface="+mj-ea"/>
                <a:cs typeface="+mj-cs"/>
              </a:rPr>
              <a:t>L’enquête :</a:t>
            </a:r>
            <a:endParaRPr lang="fr-FR" sz="1400" dirty="0">
              <a:latin typeface="+mj-lt"/>
              <a:ea typeface="+mj-ea"/>
              <a:cs typeface="+mj-cs"/>
            </a:endParaRPr>
          </a:p>
        </p:txBody>
      </p:sp>
      <p:sp>
        <p:nvSpPr>
          <p:cNvPr id="6" name="Espace réservé du contenu 2"/>
          <p:cNvSpPr txBox="1">
            <a:spLocks/>
          </p:cNvSpPr>
          <p:nvPr/>
        </p:nvSpPr>
        <p:spPr bwMode="auto">
          <a:xfrm>
            <a:off x="468313" y="2492375"/>
            <a:ext cx="8229600" cy="3500438"/>
          </a:xfrm>
          <a:prstGeom prst="rect">
            <a:avLst/>
          </a:prstGeom>
          <a:noFill/>
          <a:ln w="9525">
            <a:noFill/>
            <a:miter lim="800000"/>
            <a:headEnd/>
            <a:tailEnd/>
          </a:ln>
        </p:spPr>
        <p:txBody>
          <a:bodyPr/>
          <a:lstStyle/>
          <a:p>
            <a:pPr algn="just">
              <a:spcBef>
                <a:spcPct val="20000"/>
              </a:spcBef>
              <a:buFont typeface="Arial" charset="0"/>
              <a:buNone/>
            </a:pPr>
            <a:endParaRPr lang="fr-FR" sz="1200">
              <a:cs typeface="Arial" charset="0"/>
            </a:endParaRPr>
          </a:p>
          <a:p>
            <a:pPr algn="just">
              <a:spcBef>
                <a:spcPct val="20000"/>
              </a:spcBef>
              <a:buFont typeface="Arial" charset="0"/>
              <a:buNone/>
            </a:pPr>
            <a:r>
              <a:rPr lang="fr-FR" sz="1200">
                <a:cs typeface="Arial" charset="0"/>
              </a:rPr>
              <a:t>La PCR interroge le personnel présent le jour de l’incident afin d’évaluer la situation :</a:t>
            </a:r>
          </a:p>
          <a:p>
            <a:pPr algn="just">
              <a:spcBef>
                <a:spcPct val="20000"/>
              </a:spcBef>
              <a:buFont typeface="Arial" charset="0"/>
              <a:buNone/>
            </a:pPr>
            <a:endParaRPr lang="fr-FR" sz="1200">
              <a:cs typeface="Arial" charset="0"/>
            </a:endParaRPr>
          </a:p>
          <a:p>
            <a:pPr algn="just">
              <a:spcBef>
                <a:spcPct val="20000"/>
              </a:spcBef>
              <a:buFont typeface="Arial" charset="0"/>
              <a:buNone/>
            </a:pPr>
            <a:r>
              <a:rPr lang="fr-FR" sz="1200">
                <a:cs typeface="Arial" charset="0"/>
              </a:rPr>
              <a:t>Les premières informations arrivent par bribes, la gêne est palpable, laissant très vite présager que la situation est beaucoup plus grave qu’un simple dysfonctionnent.</a:t>
            </a:r>
          </a:p>
          <a:p>
            <a:pPr algn="just">
              <a:spcBef>
                <a:spcPct val="20000"/>
              </a:spcBef>
              <a:buFont typeface="Arial" charset="0"/>
              <a:buNone/>
            </a:pPr>
            <a:endParaRPr lang="fr-FR" sz="1200">
              <a:cs typeface="Arial" charset="0"/>
            </a:endParaRPr>
          </a:p>
          <a:p>
            <a:pPr algn="just">
              <a:spcBef>
                <a:spcPct val="20000"/>
              </a:spcBef>
              <a:buFont typeface="Arial" charset="0"/>
              <a:buNone/>
            </a:pPr>
            <a:r>
              <a:rPr lang="fr-FR" sz="1200">
                <a:cs typeface="Arial" charset="0"/>
              </a:rPr>
              <a:t>Une fuite de FDG dans l’enceinte lors du remplissage…</a:t>
            </a:r>
          </a:p>
          <a:p>
            <a:pPr algn="just">
              <a:spcBef>
                <a:spcPct val="20000"/>
              </a:spcBef>
              <a:buFont typeface="Arial" charset="0"/>
              <a:buNone/>
            </a:pPr>
            <a:r>
              <a:rPr lang="fr-FR" sz="1400">
                <a:cs typeface="Arial" charset="0"/>
              </a:rPr>
              <a:t>Une tubulure qui s’est désadaptée…</a:t>
            </a:r>
          </a:p>
          <a:p>
            <a:pPr algn="just">
              <a:spcBef>
                <a:spcPct val="20000"/>
              </a:spcBef>
              <a:buFont typeface="Arial" charset="0"/>
              <a:buNone/>
            </a:pPr>
            <a:r>
              <a:rPr lang="fr-FR" sz="1600">
                <a:cs typeface="Arial" charset="0"/>
              </a:rPr>
              <a:t>Une pièce oubliée lors du montage du kit de prélèvement…</a:t>
            </a:r>
          </a:p>
          <a:p>
            <a:pPr algn="just">
              <a:spcBef>
                <a:spcPct val="20000"/>
              </a:spcBef>
              <a:buFont typeface="Arial" charset="0"/>
              <a:buNone/>
            </a:pPr>
            <a:r>
              <a:rPr lang="fr-FR">
                <a:cs typeface="Arial" charset="0"/>
              </a:rPr>
              <a:t>Une pré-alarme de dosimètre qui sonne…</a:t>
            </a:r>
          </a:p>
          <a:p>
            <a:pPr algn="just">
              <a:spcBef>
                <a:spcPct val="20000"/>
              </a:spcBef>
              <a:buFont typeface="Arial" charset="0"/>
              <a:buNone/>
            </a:pPr>
            <a:r>
              <a:rPr lang="fr-FR" sz="2000">
                <a:cs typeface="Arial" charset="0"/>
              </a:rPr>
              <a:t>Une contamination…</a:t>
            </a:r>
          </a:p>
          <a:p>
            <a:pPr algn="just">
              <a:spcBef>
                <a:spcPct val="20000"/>
              </a:spcBef>
              <a:buFont typeface="Arial" charset="0"/>
              <a:buNone/>
            </a:pPr>
            <a:r>
              <a:rPr lang="fr-FR" sz="2400">
                <a:cs typeface="Arial" charset="0"/>
              </a:rPr>
              <a:t>L’agent qui s’est contaminé ne portait pas de gants…</a:t>
            </a:r>
          </a:p>
          <a:p>
            <a:pPr algn="just">
              <a:spcBef>
                <a:spcPct val="20000"/>
              </a:spcBef>
              <a:buFont typeface="Arial" charset="0"/>
              <a:buNone/>
            </a:pPr>
            <a:r>
              <a:rPr lang="fr-FR" sz="2800">
                <a:solidFill>
                  <a:srgbClr val="FF0000"/>
                </a:solidFill>
                <a:cs typeface="Arial" charset="0"/>
              </a:rPr>
              <a:t>Plusieurs ml de F18 au contact de la peau…</a:t>
            </a:r>
          </a:p>
          <a:p>
            <a:pPr algn="just">
              <a:spcBef>
                <a:spcPct val="20000"/>
              </a:spcBef>
              <a:buFont typeface="Arial" charset="0"/>
              <a:buNone/>
            </a:pPr>
            <a:endParaRPr lang="fr-FR" sz="1200">
              <a:cs typeface="Arial" charset="0"/>
            </a:endParaRPr>
          </a:p>
          <a:p>
            <a:pPr algn="just">
              <a:spcBef>
                <a:spcPct val="20000"/>
              </a:spcBef>
              <a:buFont typeface="Arial" charset="0"/>
              <a:buNone/>
            </a:pPr>
            <a:r>
              <a:rPr lang="fr-FR" sz="1200">
                <a:cs typeface="Arial" charset="0"/>
              </a:rPr>
              <a:t> </a:t>
            </a:r>
          </a:p>
          <a:p>
            <a:pPr algn="just">
              <a:spcBef>
                <a:spcPct val="20000"/>
              </a:spcBef>
              <a:buFont typeface="Arial" charset="0"/>
              <a:buNone/>
            </a:pPr>
            <a:endParaRPr lang="fr-FR" sz="1200">
              <a:cs typeface="Arial" charset="0"/>
            </a:endParaRPr>
          </a:p>
          <a:p>
            <a:pPr algn="just">
              <a:spcBef>
                <a:spcPct val="20000"/>
              </a:spcBef>
              <a:buFont typeface="Arial" charset="0"/>
              <a:buNone/>
            </a:pPr>
            <a:endParaRPr lang="fr-FR" sz="1200">
              <a:cs typeface="Arial" charset="0"/>
            </a:endParaRPr>
          </a:p>
          <a:p>
            <a:pPr algn="just">
              <a:spcBef>
                <a:spcPct val="20000"/>
              </a:spcBef>
              <a:buFont typeface="Arial" charset="0"/>
              <a:buNone/>
            </a:pPr>
            <a:r>
              <a:rPr lang="fr-FR" sz="1200">
                <a:cs typeface="Arial"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6">
                                            <p:txEl>
                                              <p:pRg st="5" end="5"/>
                                            </p:txEl>
                                          </p:spTgt>
                                        </p:tgtEl>
                                        <p:attrNameLst>
                                          <p:attrName>style.visibility</p:attrName>
                                        </p:attrNameLst>
                                      </p:cBhvr>
                                      <p:to>
                                        <p:strVal val="visible"/>
                                      </p:to>
                                    </p:set>
                                    <p:anim calcmode="lin" valueType="num">
                                      <p:cBhvr>
                                        <p:cTn id="7" dur="500" fill="hold"/>
                                        <p:tgtEl>
                                          <p:spTgt spid="6">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6">
                                            <p:txEl>
                                              <p:pRg st="5" end="5"/>
                                            </p:txEl>
                                          </p:spTgt>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2000"/>
                                  </p:stCondLst>
                                  <p:childTnLst>
                                    <p:set>
                                      <p:cBhvr>
                                        <p:cTn id="10" dur="1" fill="hold">
                                          <p:stCondLst>
                                            <p:cond delay="0"/>
                                          </p:stCondLst>
                                        </p:cTn>
                                        <p:tgtEl>
                                          <p:spTgt spid="6">
                                            <p:txEl>
                                              <p:pRg st="6" end="6"/>
                                            </p:txEl>
                                          </p:spTgt>
                                        </p:tgtEl>
                                        <p:attrNameLst>
                                          <p:attrName>style.visibility</p:attrName>
                                        </p:attrNameLst>
                                      </p:cBhvr>
                                      <p:to>
                                        <p:strVal val="visible"/>
                                      </p:to>
                                    </p:set>
                                    <p:anim calcmode="lin" valueType="num">
                                      <p:cBhvr>
                                        <p:cTn id="11" dur="500" fill="hold"/>
                                        <p:tgtEl>
                                          <p:spTgt spid="6">
                                            <p:txEl>
                                              <p:pRg st="6" end="6"/>
                                            </p:txEl>
                                          </p:spTgt>
                                        </p:tgtEl>
                                        <p:attrNameLst>
                                          <p:attrName>ppt_w</p:attrName>
                                        </p:attrNameLst>
                                      </p:cBhvr>
                                      <p:tavLst>
                                        <p:tav tm="0">
                                          <p:val>
                                            <p:fltVal val="0"/>
                                          </p:val>
                                        </p:tav>
                                        <p:tav tm="100000">
                                          <p:val>
                                            <p:strVal val="#ppt_w"/>
                                          </p:val>
                                        </p:tav>
                                      </p:tavLst>
                                    </p:anim>
                                    <p:anim calcmode="lin" valueType="num">
                                      <p:cBhvr>
                                        <p:cTn id="12" dur="500" fill="hold"/>
                                        <p:tgtEl>
                                          <p:spTgt spid="6">
                                            <p:txEl>
                                              <p:pRg st="6" end="6"/>
                                            </p:txEl>
                                          </p:spTgt>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4000"/>
                                  </p:stCondLst>
                                  <p:childTnLst>
                                    <p:set>
                                      <p:cBhvr>
                                        <p:cTn id="14" dur="1" fill="hold">
                                          <p:stCondLst>
                                            <p:cond delay="0"/>
                                          </p:stCondLst>
                                        </p:cTn>
                                        <p:tgtEl>
                                          <p:spTgt spid="6">
                                            <p:txEl>
                                              <p:pRg st="7" end="7"/>
                                            </p:txEl>
                                          </p:spTgt>
                                        </p:tgtEl>
                                        <p:attrNameLst>
                                          <p:attrName>style.visibility</p:attrName>
                                        </p:attrNameLst>
                                      </p:cBhvr>
                                      <p:to>
                                        <p:strVal val="visible"/>
                                      </p:to>
                                    </p:set>
                                    <p:anim calcmode="lin" valueType="num">
                                      <p:cBhvr>
                                        <p:cTn id="15" dur="500" fill="hold"/>
                                        <p:tgtEl>
                                          <p:spTgt spid="6">
                                            <p:txEl>
                                              <p:pRg st="7" end="7"/>
                                            </p:txEl>
                                          </p:spTgt>
                                        </p:tgtEl>
                                        <p:attrNameLst>
                                          <p:attrName>ppt_w</p:attrName>
                                        </p:attrNameLst>
                                      </p:cBhvr>
                                      <p:tavLst>
                                        <p:tav tm="0">
                                          <p:val>
                                            <p:fltVal val="0"/>
                                          </p:val>
                                        </p:tav>
                                        <p:tav tm="100000">
                                          <p:val>
                                            <p:strVal val="#ppt_w"/>
                                          </p:val>
                                        </p:tav>
                                      </p:tavLst>
                                    </p:anim>
                                    <p:anim calcmode="lin" valueType="num">
                                      <p:cBhvr>
                                        <p:cTn id="16" dur="500" fill="hold"/>
                                        <p:tgtEl>
                                          <p:spTgt spid="6">
                                            <p:txEl>
                                              <p:pRg st="7" end="7"/>
                                            </p:txEl>
                                          </p:spTgt>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6000"/>
                                  </p:stCondLst>
                                  <p:childTnLst>
                                    <p:set>
                                      <p:cBhvr>
                                        <p:cTn id="18" dur="1" fill="hold">
                                          <p:stCondLst>
                                            <p:cond delay="0"/>
                                          </p:stCondLst>
                                        </p:cTn>
                                        <p:tgtEl>
                                          <p:spTgt spid="6">
                                            <p:txEl>
                                              <p:pRg st="8" end="8"/>
                                            </p:txEl>
                                          </p:spTgt>
                                        </p:tgtEl>
                                        <p:attrNameLst>
                                          <p:attrName>style.visibility</p:attrName>
                                        </p:attrNameLst>
                                      </p:cBhvr>
                                      <p:to>
                                        <p:strVal val="visible"/>
                                      </p:to>
                                    </p:set>
                                    <p:anim calcmode="lin" valueType="num">
                                      <p:cBhvr>
                                        <p:cTn id="19" dur="500" fill="hold"/>
                                        <p:tgtEl>
                                          <p:spTgt spid="6">
                                            <p:txEl>
                                              <p:pRg st="8" end="8"/>
                                            </p:txEl>
                                          </p:spTgt>
                                        </p:tgtEl>
                                        <p:attrNameLst>
                                          <p:attrName>ppt_w</p:attrName>
                                        </p:attrNameLst>
                                      </p:cBhvr>
                                      <p:tavLst>
                                        <p:tav tm="0">
                                          <p:val>
                                            <p:fltVal val="0"/>
                                          </p:val>
                                        </p:tav>
                                        <p:tav tm="100000">
                                          <p:val>
                                            <p:strVal val="#ppt_w"/>
                                          </p:val>
                                        </p:tav>
                                      </p:tavLst>
                                    </p:anim>
                                    <p:anim calcmode="lin" valueType="num">
                                      <p:cBhvr>
                                        <p:cTn id="20" dur="500" fill="hold"/>
                                        <p:tgtEl>
                                          <p:spTgt spid="6">
                                            <p:txEl>
                                              <p:pRg st="8" end="8"/>
                                            </p:txEl>
                                          </p:spTgt>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8000"/>
                                  </p:stCondLst>
                                  <p:childTnLst>
                                    <p:set>
                                      <p:cBhvr>
                                        <p:cTn id="22" dur="1" fill="hold">
                                          <p:stCondLst>
                                            <p:cond delay="0"/>
                                          </p:stCondLst>
                                        </p:cTn>
                                        <p:tgtEl>
                                          <p:spTgt spid="6">
                                            <p:txEl>
                                              <p:pRg st="9" end="9"/>
                                            </p:txEl>
                                          </p:spTgt>
                                        </p:tgtEl>
                                        <p:attrNameLst>
                                          <p:attrName>style.visibility</p:attrName>
                                        </p:attrNameLst>
                                      </p:cBhvr>
                                      <p:to>
                                        <p:strVal val="visible"/>
                                      </p:to>
                                    </p:set>
                                    <p:anim calcmode="lin" valueType="num">
                                      <p:cBhvr>
                                        <p:cTn id="23" dur="500" fill="hold"/>
                                        <p:tgtEl>
                                          <p:spTgt spid="6">
                                            <p:txEl>
                                              <p:pRg st="9" end="9"/>
                                            </p:txEl>
                                          </p:spTgt>
                                        </p:tgtEl>
                                        <p:attrNameLst>
                                          <p:attrName>ppt_w</p:attrName>
                                        </p:attrNameLst>
                                      </p:cBhvr>
                                      <p:tavLst>
                                        <p:tav tm="0">
                                          <p:val>
                                            <p:fltVal val="0"/>
                                          </p:val>
                                        </p:tav>
                                        <p:tav tm="100000">
                                          <p:val>
                                            <p:strVal val="#ppt_w"/>
                                          </p:val>
                                        </p:tav>
                                      </p:tavLst>
                                    </p:anim>
                                    <p:anim calcmode="lin" valueType="num">
                                      <p:cBhvr>
                                        <p:cTn id="24" dur="500" fill="hold"/>
                                        <p:tgtEl>
                                          <p:spTgt spid="6">
                                            <p:txEl>
                                              <p:pRg st="9" end="9"/>
                                            </p:txEl>
                                          </p:spTgt>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10000"/>
                                  </p:stCondLst>
                                  <p:childTnLst>
                                    <p:set>
                                      <p:cBhvr>
                                        <p:cTn id="26" dur="1" fill="hold">
                                          <p:stCondLst>
                                            <p:cond delay="0"/>
                                          </p:stCondLst>
                                        </p:cTn>
                                        <p:tgtEl>
                                          <p:spTgt spid="6">
                                            <p:txEl>
                                              <p:pRg st="10" end="10"/>
                                            </p:txEl>
                                          </p:spTgt>
                                        </p:tgtEl>
                                        <p:attrNameLst>
                                          <p:attrName>style.visibility</p:attrName>
                                        </p:attrNameLst>
                                      </p:cBhvr>
                                      <p:to>
                                        <p:strVal val="visible"/>
                                      </p:to>
                                    </p:set>
                                    <p:anim calcmode="lin" valueType="num">
                                      <p:cBhvr>
                                        <p:cTn id="27" dur="500" fill="hold"/>
                                        <p:tgtEl>
                                          <p:spTgt spid="6">
                                            <p:txEl>
                                              <p:pRg st="10" end="10"/>
                                            </p:txEl>
                                          </p:spTgt>
                                        </p:tgtEl>
                                        <p:attrNameLst>
                                          <p:attrName>ppt_w</p:attrName>
                                        </p:attrNameLst>
                                      </p:cBhvr>
                                      <p:tavLst>
                                        <p:tav tm="0">
                                          <p:val>
                                            <p:fltVal val="0"/>
                                          </p:val>
                                        </p:tav>
                                        <p:tav tm="100000">
                                          <p:val>
                                            <p:strVal val="#ppt_w"/>
                                          </p:val>
                                        </p:tav>
                                      </p:tavLst>
                                    </p:anim>
                                    <p:anim calcmode="lin" valueType="num">
                                      <p:cBhvr>
                                        <p:cTn id="28" dur="500" fill="hold"/>
                                        <p:tgtEl>
                                          <p:spTgt spid="6">
                                            <p:txEl>
                                              <p:pRg st="10" end="10"/>
                                            </p:txEl>
                                          </p:spTgt>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12000"/>
                                  </p:stCondLst>
                                  <p:childTnLst>
                                    <p:set>
                                      <p:cBhvr>
                                        <p:cTn id="30" dur="1" fill="hold">
                                          <p:stCondLst>
                                            <p:cond delay="0"/>
                                          </p:stCondLst>
                                        </p:cTn>
                                        <p:tgtEl>
                                          <p:spTgt spid="6">
                                            <p:txEl>
                                              <p:pRg st="11" end="11"/>
                                            </p:txEl>
                                          </p:spTgt>
                                        </p:tgtEl>
                                        <p:attrNameLst>
                                          <p:attrName>style.visibility</p:attrName>
                                        </p:attrNameLst>
                                      </p:cBhvr>
                                      <p:to>
                                        <p:strVal val="visible"/>
                                      </p:to>
                                    </p:set>
                                    <p:anim calcmode="lin" valueType="num">
                                      <p:cBhvr>
                                        <p:cTn id="31" dur="500" fill="hold"/>
                                        <p:tgtEl>
                                          <p:spTgt spid="6">
                                            <p:txEl>
                                              <p:pRg st="11" end="11"/>
                                            </p:txEl>
                                          </p:spTgt>
                                        </p:tgtEl>
                                        <p:attrNameLst>
                                          <p:attrName>ppt_w</p:attrName>
                                        </p:attrNameLst>
                                      </p:cBhvr>
                                      <p:tavLst>
                                        <p:tav tm="0">
                                          <p:val>
                                            <p:fltVal val="0"/>
                                          </p:val>
                                        </p:tav>
                                        <p:tav tm="100000">
                                          <p:val>
                                            <p:strVal val="#ppt_w"/>
                                          </p:val>
                                        </p:tav>
                                      </p:tavLst>
                                    </p:anim>
                                    <p:anim calcmode="lin" valueType="num">
                                      <p:cBhvr>
                                        <p:cTn id="32" dur="500" fill="hold"/>
                                        <p:tgtEl>
                                          <p:spTgt spid="6">
                                            <p:txEl>
                                              <p:pRg st="11" end="11"/>
                                            </p:txEl>
                                          </p:spTgt>
                                        </p:tgtEl>
                                        <p:attrNameLst>
                                          <p:attrName>ppt_h</p:attrName>
                                        </p:attrNameLst>
                                      </p:cBhvr>
                                      <p:tavLst>
                                        <p:tav tm="0">
                                          <p:val>
                                            <p:fltVal val="0"/>
                                          </p:val>
                                        </p:tav>
                                        <p:tav tm="100000">
                                          <p:val>
                                            <p:strVal val="#ppt_h"/>
                                          </p:val>
                                        </p:tav>
                                      </p:tavLst>
                                    </p:anim>
                                  </p:childTnLst>
                                </p:cTn>
                              </p:par>
                              <p:par>
                                <p:cTn id="33" presetID="26" presetClass="emph" presetSubtype="0" repeatCount="10000" fill="hold" nodeType="withEffect">
                                  <p:stCondLst>
                                    <p:cond delay="0"/>
                                  </p:stCondLst>
                                  <p:childTnLst>
                                    <p:animEffect transition="out" filter="fade">
                                      <p:cBhvr>
                                        <p:cTn id="34" dur="2000" tmFilter="0, 0; .2, .5; .8, .5; 1, 0"/>
                                        <p:tgtEl>
                                          <p:spTgt spid="6">
                                            <p:txEl>
                                              <p:pRg st="11" end="11"/>
                                            </p:txEl>
                                          </p:spTgt>
                                        </p:tgtEl>
                                      </p:cBhvr>
                                    </p:animEffect>
                                    <p:animScale>
                                      <p:cBhvr>
                                        <p:cTn id="35" dur="1000" autoRev="1" fill="hold"/>
                                        <p:tgtEl>
                                          <p:spTgt spid="6">
                                            <p:txEl>
                                              <p:pRg st="11" end="11"/>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itre 1"/>
          <p:cNvSpPr>
            <a:spLocks noGrp="1"/>
          </p:cNvSpPr>
          <p:nvPr>
            <p:ph type="title"/>
          </p:nvPr>
        </p:nvSpPr>
        <p:spPr>
          <a:xfrm>
            <a:off x="457200" y="274638"/>
            <a:ext cx="8229600" cy="868362"/>
          </a:xfrm>
        </p:spPr>
        <p:txBody>
          <a:bodyPr/>
          <a:lstStyle/>
          <a:p>
            <a:r>
              <a:rPr lang="fr-FR" smtClean="0"/>
              <a:t>Actions entreprises en urgence  :</a:t>
            </a:r>
          </a:p>
        </p:txBody>
      </p:sp>
      <p:sp>
        <p:nvSpPr>
          <p:cNvPr id="20482" name="Espace réservé du contenu 2"/>
          <p:cNvSpPr>
            <a:spLocks noGrp="1"/>
          </p:cNvSpPr>
          <p:nvPr>
            <p:ph idx="1"/>
          </p:nvPr>
        </p:nvSpPr>
        <p:spPr>
          <a:xfrm>
            <a:off x="571500" y="1143000"/>
            <a:ext cx="8229600" cy="2070100"/>
          </a:xfrm>
        </p:spPr>
        <p:txBody>
          <a:bodyPr/>
          <a:lstStyle/>
          <a:p>
            <a:pPr marL="0" indent="0" algn="ctr">
              <a:buFont typeface="Arial" charset="0"/>
              <a:buNone/>
            </a:pPr>
            <a:r>
              <a:rPr lang="fr-FR" sz="1200" smtClean="0">
                <a:latin typeface="Arial" charset="0"/>
                <a:cs typeface="Arial" charset="0"/>
              </a:rPr>
              <a:t>Au regard des premiers éléments, le dépassement d’une limite de dose réglementaire est une quasi-certitude.</a:t>
            </a:r>
          </a:p>
          <a:p>
            <a:pPr marL="0" indent="0" algn="just">
              <a:buFont typeface="Arial" charset="0"/>
              <a:buNone/>
            </a:pPr>
            <a:endParaRPr lang="fr-FR" sz="1200" smtClean="0">
              <a:latin typeface="Arial" charset="0"/>
              <a:cs typeface="Arial" charset="0"/>
            </a:endParaRPr>
          </a:p>
          <a:p>
            <a:pPr marL="0" indent="0" algn="just">
              <a:buFont typeface="Arial" charset="0"/>
              <a:buNone/>
            </a:pPr>
            <a:r>
              <a:rPr lang="fr-FR" sz="1200" b="1" smtClean="0">
                <a:latin typeface="Arial" charset="0"/>
                <a:cs typeface="Arial" charset="0"/>
              </a:rPr>
              <a:t>Prise en charge du salarié : </a:t>
            </a:r>
          </a:p>
          <a:p>
            <a:pPr marL="0" indent="0" algn="just">
              <a:buFont typeface="Arial" charset="0"/>
              <a:buNone/>
            </a:pPr>
            <a:r>
              <a:rPr lang="fr-FR" sz="1200" smtClean="0">
                <a:latin typeface="Arial" charset="0"/>
                <a:cs typeface="Arial" charset="0"/>
              </a:rPr>
              <a:t>	Traitement cutané </a:t>
            </a:r>
            <a:r>
              <a:rPr lang="fr-FR" sz="1200" i="1" smtClean="0">
                <a:latin typeface="Arial" charset="0"/>
                <a:cs typeface="Arial" charset="0"/>
              </a:rPr>
              <a:t>(préventif d’ une éventuelle de brulure radio-induite)</a:t>
            </a:r>
            <a:r>
              <a:rPr lang="fr-FR" sz="1200" smtClean="0">
                <a:latin typeface="Arial" charset="0"/>
                <a:cs typeface="Arial" charset="0"/>
              </a:rPr>
              <a:t>.</a:t>
            </a:r>
          </a:p>
          <a:p>
            <a:pPr marL="0" indent="0" algn="just">
              <a:buFont typeface="Arial" charset="0"/>
              <a:buNone/>
            </a:pPr>
            <a:r>
              <a:rPr lang="fr-FR" sz="1200" smtClean="0">
                <a:latin typeface="Arial" charset="0"/>
                <a:cs typeface="Arial" charset="0"/>
              </a:rPr>
              <a:t>	Réaffectation à un poste hors de la zone réglementée.</a:t>
            </a:r>
          </a:p>
          <a:p>
            <a:pPr marL="0" indent="0" algn="just">
              <a:buFont typeface="Arial" charset="0"/>
              <a:buNone/>
            </a:pPr>
            <a:r>
              <a:rPr lang="fr-FR" sz="1200" b="1" smtClean="0">
                <a:latin typeface="Arial" charset="0"/>
                <a:cs typeface="Arial" charset="0"/>
              </a:rPr>
              <a:t>Déclaration d’accident du travail.</a:t>
            </a:r>
          </a:p>
          <a:p>
            <a:pPr marL="0" indent="0" algn="just">
              <a:buFont typeface="Arial" charset="0"/>
              <a:buNone/>
            </a:pPr>
            <a:r>
              <a:rPr lang="fr-FR" sz="1200" b="1" smtClean="0">
                <a:latin typeface="Arial" charset="0"/>
                <a:cs typeface="Arial" charset="0"/>
              </a:rPr>
              <a:t>Déclaration d’événement significatif </a:t>
            </a:r>
            <a:r>
              <a:rPr lang="fr-FR" sz="1200" i="1" smtClean="0">
                <a:latin typeface="Arial" charset="0"/>
                <a:cs typeface="Arial" charset="0"/>
              </a:rPr>
              <a:t>(copie à l’inspecteur du travail).</a:t>
            </a:r>
          </a:p>
          <a:p>
            <a:pPr marL="0" indent="0" algn="just">
              <a:buFont typeface="Arial" charset="0"/>
              <a:buNone/>
            </a:pPr>
            <a:r>
              <a:rPr lang="fr-FR" sz="1200" b="1" smtClean="0">
                <a:latin typeface="Arial" charset="0"/>
                <a:cs typeface="Arial" charset="0"/>
              </a:rPr>
              <a:t>Réunion exceptionnelle du CHSCT </a:t>
            </a:r>
            <a:r>
              <a:rPr lang="fr-FR" sz="1200" i="1" smtClean="0">
                <a:latin typeface="Arial" charset="0"/>
                <a:cs typeface="Arial" charset="0"/>
              </a:rPr>
              <a:t>(actions correctives).  </a:t>
            </a:r>
          </a:p>
          <a:p>
            <a:pPr marL="0" indent="0" algn="just">
              <a:buFont typeface="Arial" charset="0"/>
              <a:buNone/>
            </a:pPr>
            <a:r>
              <a:rPr lang="fr-FR" sz="1200" b="1" smtClean="0">
                <a:latin typeface="Arial" charset="0"/>
                <a:cs typeface="Arial" charset="0"/>
              </a:rPr>
              <a:t>Expédition des dosimètres pour une lecture en urgence.</a:t>
            </a:r>
          </a:p>
          <a:p>
            <a:pPr marL="0" indent="0" algn="just">
              <a:buFont typeface="Arial" charset="0"/>
              <a:buNone/>
            </a:pPr>
            <a:endParaRPr lang="fr-FR" sz="1200" smtClean="0">
              <a:latin typeface="Arial" charset="0"/>
              <a:cs typeface="Arial" charset="0"/>
            </a:endParaRP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5" name="Titre 1"/>
          <p:cNvSpPr txBox="1">
            <a:spLocks/>
          </p:cNvSpPr>
          <p:nvPr/>
        </p:nvSpPr>
        <p:spPr>
          <a:xfrm>
            <a:off x="428625" y="1857375"/>
            <a:ext cx="8229600" cy="714375"/>
          </a:xfrm>
          <a:prstGeom prst="rect">
            <a:avLst/>
          </a:prstGeom>
        </p:spPr>
        <p:txBody>
          <a:bodyPr anchor="ctr">
            <a:normAutofit lnSpcReduction="10000"/>
          </a:bodyPr>
          <a:lstStyle/>
          <a:p>
            <a:pPr algn="ctr" fontAlgn="auto">
              <a:spcAft>
                <a:spcPts val="0"/>
              </a:spcAft>
              <a:defRPr/>
            </a:pPr>
            <a:endParaRPr lang="fr-FR" sz="4400" dirty="0">
              <a:latin typeface="+mj-lt"/>
              <a:ea typeface="+mj-ea"/>
              <a:cs typeface="+mj-cs"/>
            </a:endParaRPr>
          </a:p>
        </p:txBody>
      </p:sp>
      <p:sp>
        <p:nvSpPr>
          <p:cNvPr id="9" name="Titre 1"/>
          <p:cNvSpPr txBox="1">
            <a:spLocks/>
          </p:cNvSpPr>
          <p:nvPr/>
        </p:nvSpPr>
        <p:spPr>
          <a:xfrm>
            <a:off x="611188" y="3213100"/>
            <a:ext cx="8229600" cy="720725"/>
          </a:xfrm>
          <a:prstGeom prst="rect">
            <a:avLst/>
          </a:prstGeom>
        </p:spPr>
        <p:txBody>
          <a:bodyPr anchor="ctr">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defRPr/>
            </a:pPr>
            <a:r>
              <a:rPr lang="fr-FR" dirty="0" smtClean="0"/>
              <a:t>Les circonstances  :</a:t>
            </a:r>
            <a:endParaRPr lang="fr-FR" dirty="0"/>
          </a:p>
        </p:txBody>
      </p:sp>
      <p:sp>
        <p:nvSpPr>
          <p:cNvPr id="20486" name="Espace réservé du contenu 2"/>
          <p:cNvSpPr txBox="1">
            <a:spLocks/>
          </p:cNvSpPr>
          <p:nvPr/>
        </p:nvSpPr>
        <p:spPr bwMode="auto">
          <a:xfrm>
            <a:off x="539750" y="3933825"/>
            <a:ext cx="8229600" cy="2374900"/>
          </a:xfrm>
          <a:prstGeom prst="rect">
            <a:avLst/>
          </a:prstGeom>
          <a:noFill/>
          <a:ln w="9525">
            <a:noFill/>
            <a:miter lim="800000"/>
            <a:headEnd/>
            <a:tailEnd/>
          </a:ln>
        </p:spPr>
        <p:txBody>
          <a:bodyPr/>
          <a:lstStyle/>
          <a:p>
            <a:pPr algn="just">
              <a:spcBef>
                <a:spcPct val="20000"/>
              </a:spcBef>
              <a:buFont typeface="Arial" charset="0"/>
              <a:buNone/>
            </a:pPr>
            <a:r>
              <a:rPr lang="fr-FR" sz="1200" b="1">
                <a:cs typeface="Arial" charset="0"/>
              </a:rPr>
              <a:t>Une situation inhabituelle :</a:t>
            </a:r>
          </a:p>
          <a:p>
            <a:pPr algn="just">
              <a:spcBef>
                <a:spcPct val="20000"/>
              </a:spcBef>
              <a:buFont typeface="Arial" charset="0"/>
              <a:buNone/>
            </a:pPr>
            <a:r>
              <a:rPr lang="fr-FR" sz="1200">
                <a:cs typeface="Arial" charset="0"/>
              </a:rPr>
              <a:t>	</a:t>
            </a:r>
            <a:r>
              <a:rPr lang="fr-FR" sz="1200">
                <a:solidFill>
                  <a:srgbClr val="FF0000"/>
                </a:solidFill>
                <a:cs typeface="Arial" charset="0"/>
              </a:rPr>
              <a:t>Des absences</a:t>
            </a:r>
            <a:r>
              <a:rPr lang="fr-FR" sz="1200">
                <a:cs typeface="Arial" charset="0"/>
              </a:rPr>
              <a:t> : un salarié en maladie et la surveillante en formation.</a:t>
            </a:r>
          </a:p>
          <a:p>
            <a:pPr algn="just">
              <a:spcBef>
                <a:spcPct val="20000"/>
              </a:spcBef>
              <a:buFont typeface="Arial" charset="0"/>
              <a:buNone/>
            </a:pPr>
            <a:r>
              <a:rPr lang="fr-FR" sz="1200">
                <a:cs typeface="Arial" charset="0"/>
              </a:rPr>
              <a:t>	Un Agent affecté au poste de préparation des doses pour la </a:t>
            </a:r>
            <a:r>
              <a:rPr lang="fr-FR" sz="1200">
                <a:solidFill>
                  <a:srgbClr val="FF0000"/>
                </a:solidFill>
                <a:cs typeface="Arial" charset="0"/>
              </a:rPr>
              <a:t>première fois en solo</a:t>
            </a:r>
          </a:p>
          <a:p>
            <a:pPr algn="just">
              <a:spcBef>
                <a:spcPct val="20000"/>
              </a:spcBef>
              <a:buFont typeface="Arial" charset="0"/>
              <a:buNone/>
            </a:pPr>
            <a:r>
              <a:rPr lang="fr-FR" sz="1200">
                <a:cs typeface="Arial" charset="0"/>
              </a:rPr>
              <a:t>	</a:t>
            </a:r>
            <a:r>
              <a:rPr lang="fr-FR" sz="1200" i="1">
                <a:cs typeface="Arial" charset="0"/>
              </a:rPr>
              <a:t>(après une semaine de formation sur la nouvelle enceinte et une semaine en binôme)</a:t>
            </a:r>
          </a:p>
          <a:p>
            <a:pPr algn="just">
              <a:spcBef>
                <a:spcPct val="20000"/>
              </a:spcBef>
              <a:buFont typeface="Arial" charset="0"/>
              <a:buNone/>
            </a:pPr>
            <a:r>
              <a:rPr lang="fr-FR" sz="1200" b="1">
                <a:cs typeface="Arial" charset="0"/>
              </a:rPr>
              <a:t>Des signaux d’alerte mal compris, mal interprétés :</a:t>
            </a:r>
          </a:p>
          <a:p>
            <a:pPr algn="just">
              <a:spcBef>
                <a:spcPct val="20000"/>
              </a:spcBef>
              <a:buFont typeface="Arial" charset="0"/>
              <a:buNone/>
            </a:pPr>
            <a:r>
              <a:rPr lang="fr-FR" sz="1200">
                <a:cs typeface="Arial" charset="0"/>
              </a:rPr>
              <a:t>	Lors de la préparation de la première dose de FDG, l’agent 1 a rencontré des </a:t>
            </a:r>
            <a:r>
              <a:rPr lang="fr-FR" sz="1200">
                <a:solidFill>
                  <a:srgbClr val="FF0000"/>
                </a:solidFill>
                <a:cs typeface="Arial" charset="0"/>
              </a:rPr>
              <a:t>difficultés pour atteindre la valeur souhaitée</a:t>
            </a:r>
            <a:r>
              <a:rPr lang="fr-FR" sz="1200">
                <a:cs typeface="Arial" charset="0"/>
              </a:rPr>
              <a:t>. Appliquant les recommandations évoquées en pareil cas au cours de la formation dispensée par le fabricant, la manipulatrice a ajusté en utilisant le mode manuel (+ et -).</a:t>
            </a:r>
          </a:p>
          <a:p>
            <a:pPr algn="just">
              <a:spcBef>
                <a:spcPct val="20000"/>
              </a:spcBef>
              <a:buFont typeface="Arial" charset="0"/>
              <a:buNone/>
            </a:pPr>
            <a:r>
              <a:rPr lang="fr-FR" sz="1200">
                <a:cs typeface="Arial" charset="0"/>
              </a:rPr>
              <a:t>Au moment où l’agent a récupéré le chargeur, la </a:t>
            </a:r>
            <a:r>
              <a:rPr lang="fr-FR" sz="1200">
                <a:solidFill>
                  <a:srgbClr val="FF0000"/>
                </a:solidFill>
                <a:cs typeface="Arial" charset="0"/>
              </a:rPr>
              <a:t>pré-alarme de débit de son dosimètre</a:t>
            </a:r>
            <a:r>
              <a:rPr lang="fr-FR" sz="1200">
                <a:cs typeface="Arial" charset="0"/>
              </a:rPr>
              <a:t> a sonné, puis s’est arrêtée lorsque le chargeur a été introduit dans le chariot injecteur.  </a:t>
            </a:r>
          </a:p>
          <a:p>
            <a:pPr algn="just">
              <a:spcBef>
                <a:spcPct val="20000"/>
              </a:spcBef>
              <a:buFont typeface="Arial" charset="0"/>
              <a:buNone/>
            </a:pPr>
            <a:r>
              <a:rPr lang="fr-FR" sz="1200">
                <a:cs typeface="Arial" charset="0"/>
              </a:rPr>
              <a:t>L’agent 1 a changé de gants (procédure habituelle = changement des gants à chaque étape)</a:t>
            </a:r>
          </a:p>
          <a:p>
            <a:pPr algn="just">
              <a:spcBef>
                <a:spcPct val="20000"/>
              </a:spcBef>
              <a:buFont typeface="Arial" charset="0"/>
              <a:buNone/>
            </a:pPr>
            <a:endParaRPr lang="fr-FR" sz="1200">
              <a:cs typeface="Arial" charset="0"/>
            </a:endParaRPr>
          </a:p>
          <a:p>
            <a:pPr algn="just">
              <a:spcBef>
                <a:spcPct val="20000"/>
              </a:spcBef>
              <a:buFont typeface="Arial" charset="0"/>
              <a:buNone/>
            </a:pPr>
            <a:r>
              <a:rPr lang="fr-FR" sz="1200">
                <a:cs typeface="Arial" charset="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5" name="Titre 1"/>
          <p:cNvSpPr txBox="1">
            <a:spLocks/>
          </p:cNvSpPr>
          <p:nvPr/>
        </p:nvSpPr>
        <p:spPr>
          <a:xfrm>
            <a:off x="428625" y="1857375"/>
            <a:ext cx="8229600" cy="714375"/>
          </a:xfrm>
          <a:prstGeom prst="rect">
            <a:avLst/>
          </a:prstGeom>
        </p:spPr>
        <p:txBody>
          <a:bodyPr anchor="ctr">
            <a:normAutofit lnSpcReduction="10000"/>
          </a:bodyPr>
          <a:lstStyle/>
          <a:p>
            <a:pPr algn="ctr" fontAlgn="auto">
              <a:spcAft>
                <a:spcPts val="0"/>
              </a:spcAft>
              <a:defRPr/>
            </a:pPr>
            <a:endParaRPr lang="fr-FR" sz="4400" dirty="0">
              <a:latin typeface="+mj-lt"/>
              <a:ea typeface="+mj-ea"/>
              <a:cs typeface="+mj-cs"/>
            </a:endParaRPr>
          </a:p>
        </p:txBody>
      </p:sp>
      <p:sp>
        <p:nvSpPr>
          <p:cNvPr id="21507" name="Titre 1"/>
          <p:cNvSpPr txBox="1">
            <a:spLocks/>
          </p:cNvSpPr>
          <p:nvPr/>
        </p:nvSpPr>
        <p:spPr bwMode="auto">
          <a:xfrm>
            <a:off x="539750" y="404813"/>
            <a:ext cx="8229600" cy="868362"/>
          </a:xfrm>
          <a:prstGeom prst="rect">
            <a:avLst/>
          </a:prstGeom>
          <a:noFill/>
          <a:ln w="9525">
            <a:noFill/>
            <a:miter lim="800000"/>
            <a:headEnd/>
            <a:tailEnd/>
          </a:ln>
        </p:spPr>
        <p:txBody>
          <a:bodyPr anchor="ctr"/>
          <a:lstStyle/>
          <a:p>
            <a:pPr algn="ctr"/>
            <a:r>
              <a:rPr lang="fr-FR" sz="4400">
                <a:latin typeface="Calibri" pitchFamily="34" charset="0"/>
              </a:rPr>
              <a:t>Les circonstances  :</a:t>
            </a:r>
          </a:p>
        </p:txBody>
      </p:sp>
      <p:sp>
        <p:nvSpPr>
          <p:cNvPr id="21508" name="Espace réservé du contenu 2"/>
          <p:cNvSpPr txBox="1">
            <a:spLocks/>
          </p:cNvSpPr>
          <p:nvPr/>
        </p:nvSpPr>
        <p:spPr bwMode="auto">
          <a:xfrm>
            <a:off x="539750" y="1268413"/>
            <a:ext cx="8229600" cy="5040312"/>
          </a:xfrm>
          <a:prstGeom prst="rect">
            <a:avLst/>
          </a:prstGeom>
          <a:noFill/>
          <a:ln w="9525">
            <a:noFill/>
            <a:miter lim="800000"/>
            <a:headEnd/>
            <a:tailEnd/>
          </a:ln>
        </p:spPr>
        <p:txBody>
          <a:bodyPr/>
          <a:lstStyle/>
          <a:p>
            <a:pPr algn="just">
              <a:spcBef>
                <a:spcPct val="20000"/>
              </a:spcBef>
              <a:buFont typeface="Arial" charset="0"/>
              <a:buNone/>
            </a:pPr>
            <a:r>
              <a:rPr lang="fr-FR" sz="1200">
                <a:cs typeface="Arial" charset="0"/>
              </a:rPr>
              <a:t>Après avoir raccordé le patient à l’injecteur automatique, </a:t>
            </a:r>
            <a:r>
              <a:rPr lang="fr-FR" sz="1200">
                <a:solidFill>
                  <a:srgbClr val="FF0000"/>
                </a:solidFill>
                <a:cs typeface="Arial" charset="0"/>
              </a:rPr>
              <a:t>impossible de déclencher l’injection. </a:t>
            </a:r>
            <a:r>
              <a:rPr lang="fr-FR" sz="1200">
                <a:cs typeface="Arial" charset="0"/>
              </a:rPr>
              <a:t>L’agent 1 a interpelé l’agent 2 qui passait pour lui demander de l’aide </a:t>
            </a:r>
            <a:r>
              <a:rPr lang="fr-FR" sz="1200" i="1">
                <a:cs typeface="Arial" charset="0"/>
              </a:rPr>
              <a:t>(agent affecté ce jour à la réalisation des examens)</a:t>
            </a:r>
            <a:r>
              <a:rPr lang="fr-FR" sz="1200">
                <a:cs typeface="Arial" charset="0"/>
              </a:rPr>
              <a:t>. </a:t>
            </a:r>
          </a:p>
          <a:p>
            <a:pPr algn="just">
              <a:spcBef>
                <a:spcPct val="20000"/>
              </a:spcBef>
              <a:buFont typeface="Arial" charset="0"/>
              <a:buNone/>
            </a:pPr>
            <a:r>
              <a:rPr lang="fr-FR" sz="1200">
                <a:cs typeface="Arial" charset="0"/>
              </a:rPr>
              <a:t>Ce dernier très occupé est intervenu pensant débloquer la situation sans prendre le temps de mettre des gants. Après avoir contrôlé toutes les connections, il a déverrouillé le chargeur pour l’extraire de l’injecteur. Le saisissant par la poignée, mais, gagné par le poids, il eut le réflexe de mettre sa main sous le corps du chargeur pour le retenir.</a:t>
            </a:r>
          </a:p>
          <a:p>
            <a:pPr algn="just">
              <a:spcBef>
                <a:spcPct val="20000"/>
              </a:spcBef>
              <a:buFont typeface="Arial" charset="0"/>
              <a:buNone/>
            </a:pPr>
            <a:endParaRPr lang="fr-FR" sz="400">
              <a:cs typeface="Arial" charset="0"/>
            </a:endParaRPr>
          </a:p>
          <a:p>
            <a:pPr algn="just">
              <a:spcBef>
                <a:spcPct val="20000"/>
              </a:spcBef>
              <a:buFont typeface="Arial" charset="0"/>
              <a:buNone/>
            </a:pPr>
            <a:r>
              <a:rPr lang="fr-FR" sz="1200" b="1">
                <a:cs typeface="Arial" charset="0"/>
              </a:rPr>
              <a:t>Des procédures mal maitrisées en situation d’urgence :</a:t>
            </a:r>
          </a:p>
          <a:p>
            <a:pPr algn="just">
              <a:spcBef>
                <a:spcPct val="20000"/>
              </a:spcBef>
              <a:buFont typeface="Arial" charset="0"/>
              <a:buNone/>
            </a:pPr>
            <a:endParaRPr lang="fr-FR" sz="400">
              <a:cs typeface="Arial" charset="0"/>
            </a:endParaRPr>
          </a:p>
          <a:p>
            <a:pPr algn="just">
              <a:spcBef>
                <a:spcPct val="20000"/>
              </a:spcBef>
              <a:buFont typeface="Arial" charset="0"/>
              <a:buNone/>
            </a:pPr>
            <a:r>
              <a:rPr lang="fr-FR" sz="1200">
                <a:cs typeface="Arial" charset="0"/>
              </a:rPr>
              <a:t>	A ce moment, l’agent 2, s’est aperçu de la présence d’un liquide dans sa main droite. Après avoir repositionné le chargeur il s’est précipité vers le détecteur le plus proche et a constaté une contamination </a:t>
            </a:r>
            <a:r>
              <a:rPr lang="fr-FR" sz="1200">
                <a:solidFill>
                  <a:srgbClr val="FF0000"/>
                </a:solidFill>
                <a:cs typeface="Arial" charset="0"/>
              </a:rPr>
              <a:t>approximative</a:t>
            </a:r>
            <a:r>
              <a:rPr lang="fr-FR" sz="1200">
                <a:cs typeface="Arial" charset="0"/>
              </a:rPr>
              <a:t> de « 127Kcps sur sa main droite et 3000 Kcps sur sa main gauche». Immédiatement, il s’est rendu dans le labo chaud afin de se décontaminer </a:t>
            </a:r>
            <a:r>
              <a:rPr lang="fr-FR" sz="1200">
                <a:solidFill>
                  <a:srgbClr val="FF0000"/>
                </a:solidFill>
                <a:cs typeface="Arial" charset="0"/>
              </a:rPr>
              <a:t>seul, </a:t>
            </a:r>
            <a:r>
              <a:rPr lang="fr-FR" sz="1200">
                <a:cs typeface="Arial" charset="0"/>
              </a:rPr>
              <a:t>en</a:t>
            </a:r>
            <a:r>
              <a:rPr lang="fr-FR" sz="1200">
                <a:solidFill>
                  <a:srgbClr val="FF0000"/>
                </a:solidFill>
                <a:cs typeface="Arial" charset="0"/>
              </a:rPr>
              <a:t> frottant ses mains l’une contre l’autre</a:t>
            </a:r>
            <a:r>
              <a:rPr lang="fr-FR" sz="1200">
                <a:solidFill>
                  <a:srgbClr val="000000"/>
                </a:solidFill>
                <a:cs typeface="Arial" charset="0"/>
              </a:rPr>
              <a:t>. Après plusieurs lavages, une contamination d’une valeur de 8000 cps restait fixée sur sa main gauche.</a:t>
            </a:r>
            <a:r>
              <a:rPr lang="fr-FR" sz="1200">
                <a:solidFill>
                  <a:srgbClr val="FF0000"/>
                </a:solidFill>
                <a:cs typeface="Arial" charset="0"/>
              </a:rPr>
              <a:t> </a:t>
            </a:r>
          </a:p>
          <a:p>
            <a:pPr algn="just">
              <a:spcBef>
                <a:spcPct val="20000"/>
              </a:spcBef>
              <a:buFont typeface="Arial" charset="0"/>
              <a:buNone/>
            </a:pPr>
            <a:r>
              <a:rPr lang="fr-FR" sz="1200">
                <a:cs typeface="Arial" charset="0"/>
              </a:rPr>
              <a:t>L’agent 1 et l’agent 3 ont pendant ce temps évacué le matériel souillé afin de le confiner en décroissance dans le local des déchets.</a:t>
            </a:r>
          </a:p>
          <a:p>
            <a:pPr algn="just">
              <a:spcBef>
                <a:spcPct val="20000"/>
              </a:spcBef>
              <a:buFont typeface="Arial" charset="0"/>
              <a:buNone/>
            </a:pPr>
            <a:endParaRPr lang="fr-FR" sz="400">
              <a:cs typeface="Arial" charset="0"/>
            </a:endParaRPr>
          </a:p>
          <a:p>
            <a:pPr algn="just">
              <a:spcBef>
                <a:spcPct val="20000"/>
              </a:spcBef>
              <a:buFont typeface="Arial" charset="0"/>
              <a:buNone/>
            </a:pPr>
            <a:r>
              <a:rPr lang="fr-FR" sz="1200" b="1">
                <a:cs typeface="Arial" charset="0"/>
              </a:rPr>
              <a:t>Des comportements inappropriés, irresponsables :</a:t>
            </a:r>
          </a:p>
          <a:p>
            <a:pPr algn="just">
              <a:spcBef>
                <a:spcPct val="20000"/>
              </a:spcBef>
              <a:buFont typeface="Arial" charset="0"/>
              <a:buNone/>
            </a:pPr>
            <a:endParaRPr lang="fr-FR" sz="400">
              <a:cs typeface="Arial" charset="0"/>
            </a:endParaRPr>
          </a:p>
          <a:p>
            <a:pPr algn="just">
              <a:spcBef>
                <a:spcPct val="20000"/>
              </a:spcBef>
              <a:buFont typeface="Arial" charset="0"/>
              <a:buNone/>
            </a:pPr>
            <a:r>
              <a:rPr lang="fr-FR" sz="1200">
                <a:cs typeface="Arial" charset="0"/>
              </a:rPr>
              <a:t>	En l’absence de la surveillante, les trois agents ont pris l’initiative de </a:t>
            </a:r>
            <a:r>
              <a:rPr lang="fr-FR" sz="1200">
                <a:solidFill>
                  <a:srgbClr val="FF0000"/>
                </a:solidFill>
                <a:cs typeface="Arial" charset="0"/>
              </a:rPr>
              <a:t>ne pas prévenir la hiérarchie</a:t>
            </a:r>
            <a:r>
              <a:rPr lang="fr-FR" sz="1200">
                <a:cs typeface="Arial" charset="0"/>
              </a:rPr>
              <a:t>. </a:t>
            </a:r>
          </a:p>
          <a:p>
            <a:pPr algn="just">
              <a:spcBef>
                <a:spcPct val="20000"/>
              </a:spcBef>
              <a:buFont typeface="Arial" charset="0"/>
              <a:buNone/>
            </a:pPr>
            <a:r>
              <a:rPr lang="fr-FR" sz="1200">
                <a:cs typeface="Arial" charset="0"/>
              </a:rPr>
              <a:t>Afin de limiter les conséquences liées à la perte des doses (annulation des examens etc…), l’agent 2 et l’agent 3  ont entrepris de décontaminer l’enceinte automatisée  </a:t>
            </a:r>
            <a:r>
              <a:rPr lang="fr-FR" sz="1200">
                <a:solidFill>
                  <a:srgbClr val="FF0000"/>
                </a:solidFill>
                <a:cs typeface="Arial" charset="0"/>
              </a:rPr>
              <a:t>au mépris des règles élémentaires de radioprotection</a:t>
            </a:r>
            <a:r>
              <a:rPr lang="fr-FR" sz="1200">
                <a:cs typeface="Arial" charset="0"/>
              </a:rPr>
              <a:t>.  </a:t>
            </a:r>
          </a:p>
          <a:p>
            <a:pPr algn="just">
              <a:spcBef>
                <a:spcPct val="20000"/>
              </a:spcBef>
              <a:buFont typeface="Arial" charset="0"/>
              <a:buNone/>
            </a:pPr>
            <a:r>
              <a:rPr lang="fr-FR" sz="1200" i="1">
                <a:cs typeface="Arial" charset="0"/>
              </a:rPr>
              <a:t>(en fonction des mesures relevées, la PCR aurait pu imposer un temps de décroissance avant de décontaminer)</a:t>
            </a:r>
          </a:p>
          <a:p>
            <a:pPr algn="just">
              <a:spcBef>
                <a:spcPct val="20000"/>
              </a:spcBef>
              <a:buFont typeface="Arial" charset="0"/>
              <a:buNone/>
            </a:pPr>
            <a:endParaRPr lang="fr-FR" sz="1200" i="1">
              <a:cs typeface="Arial" charset="0"/>
            </a:endParaRPr>
          </a:p>
          <a:p>
            <a:pPr algn="just">
              <a:spcBef>
                <a:spcPct val="20000"/>
              </a:spcBef>
              <a:buFont typeface="Arial" charset="0"/>
              <a:buNone/>
            </a:pPr>
            <a:r>
              <a:rPr lang="fr-FR" sz="1200">
                <a:cs typeface="Arial" charset="0"/>
              </a:rPr>
              <a:t>Reprise de l’activité avec une heure de retard.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Guide.JPG"/>
          <p:cNvPicPr>
            <a:picLocks noChangeAspect="1"/>
          </p:cNvPicPr>
          <p:nvPr/>
        </p:nvPicPr>
        <p:blipFill>
          <a:blip r:embed="rId2"/>
          <a:srcRect/>
          <a:stretch>
            <a:fillRect/>
          </a:stretch>
        </p:blipFill>
        <p:spPr bwMode="auto">
          <a:xfrm>
            <a:off x="7308850" y="2420938"/>
            <a:ext cx="1223963" cy="1638300"/>
          </a:xfrm>
          <a:prstGeom prst="rect">
            <a:avLst/>
          </a:prstGeom>
          <a:noFill/>
          <a:ln w="9525">
            <a:noFill/>
            <a:miter lim="800000"/>
            <a:headEnd/>
            <a:tailEnd/>
          </a:ln>
        </p:spPr>
      </p:pic>
      <p:pic>
        <p:nvPicPr>
          <p:cNvPr id="22530" name="Espace réservé du contenu 4" descr="-puzzle-bleu-isoles.jpg"/>
          <p:cNvPicPr>
            <a:picLocks noGrp="1" noChangeAspect="1"/>
          </p:cNvPicPr>
          <p:nvPr>
            <p:ph idx="1"/>
          </p:nvPr>
        </p:nvPicPr>
        <p:blipFill>
          <a:blip r:embed="rId3"/>
          <a:srcRect/>
          <a:stretch>
            <a:fillRect/>
          </a:stretch>
        </p:blipFill>
        <p:spPr>
          <a:xfrm>
            <a:off x="6372225" y="188913"/>
            <a:ext cx="2655888" cy="1773237"/>
          </a:xfrm>
        </p:spPr>
      </p:pic>
      <p:sp>
        <p:nvSpPr>
          <p:cNvPr id="22531" name="Titre 1"/>
          <p:cNvSpPr>
            <a:spLocks noGrp="1"/>
          </p:cNvSpPr>
          <p:nvPr>
            <p:ph type="title"/>
          </p:nvPr>
        </p:nvSpPr>
        <p:spPr>
          <a:xfrm>
            <a:off x="642938" y="285750"/>
            <a:ext cx="8229600" cy="1143000"/>
          </a:xfrm>
        </p:spPr>
        <p:txBody>
          <a:bodyPr/>
          <a:lstStyle/>
          <a:p>
            <a:r>
              <a:rPr lang="fr-FR" smtClean="0"/>
              <a:t>L’Etude dosimétrique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2533" name="ZoneTexte 6"/>
          <p:cNvSpPr txBox="1">
            <a:spLocks noChangeArrowheads="1"/>
          </p:cNvSpPr>
          <p:nvPr/>
        </p:nvSpPr>
        <p:spPr bwMode="auto">
          <a:xfrm>
            <a:off x="900113" y="3141663"/>
            <a:ext cx="7286625" cy="1292225"/>
          </a:xfrm>
          <a:prstGeom prst="rect">
            <a:avLst/>
          </a:prstGeom>
          <a:noFill/>
          <a:ln w="9525">
            <a:noFill/>
            <a:miter lim="800000"/>
            <a:headEnd/>
            <a:tailEnd/>
          </a:ln>
        </p:spPr>
        <p:txBody>
          <a:bodyPr>
            <a:spAutoFit/>
          </a:bodyPr>
          <a:lstStyle/>
          <a:p>
            <a:r>
              <a:rPr lang="fr-FR" sz="1400" b="1">
                <a:latin typeface="Calibri" pitchFamily="34" charset="0"/>
              </a:rPr>
              <a:t>Détermination du volume de F18 manquant :</a:t>
            </a:r>
          </a:p>
          <a:p>
            <a:endParaRPr lang="fr-FR" sz="400" b="1">
              <a:latin typeface="Calibri" pitchFamily="34" charset="0"/>
            </a:endParaRPr>
          </a:p>
          <a:p>
            <a:endParaRPr lang="fr-FR" sz="400">
              <a:latin typeface="Calibri" pitchFamily="34" charset="0"/>
            </a:endParaRPr>
          </a:p>
          <a:p>
            <a:pPr algn="ctr"/>
            <a:r>
              <a:rPr lang="fr-FR" sz="1400">
                <a:latin typeface="Calibri" pitchFamily="34" charset="0"/>
              </a:rPr>
              <a:t>	680 MBq se sont écoulés dans l’enceinte, soit environ 1 ml.</a:t>
            </a:r>
          </a:p>
          <a:p>
            <a:endParaRPr lang="fr-FR" sz="1400">
              <a:latin typeface="Calibri" pitchFamily="34" charset="0"/>
            </a:endParaRPr>
          </a:p>
          <a:p>
            <a:endParaRPr lang="fr-FR" sz="1400">
              <a:latin typeface="Calibri" pitchFamily="34" charset="0"/>
            </a:endParaRPr>
          </a:p>
          <a:p>
            <a:endParaRPr lang="fr-FR" sz="1400">
              <a:latin typeface="Calibri" pitchFamily="34" charset="0"/>
            </a:endParaRPr>
          </a:p>
        </p:txBody>
      </p:sp>
      <p:pic>
        <p:nvPicPr>
          <p:cNvPr id="22534" name="Picture 1"/>
          <p:cNvPicPr>
            <a:picLocks noChangeAspect="1" noChangeArrowheads="1"/>
          </p:cNvPicPr>
          <p:nvPr/>
        </p:nvPicPr>
        <p:blipFill>
          <a:blip r:embed="rId4"/>
          <a:srcRect/>
          <a:stretch>
            <a:fillRect/>
          </a:stretch>
        </p:blipFill>
        <p:spPr bwMode="auto">
          <a:xfrm>
            <a:off x="1042988" y="4076700"/>
            <a:ext cx="6997700" cy="2000250"/>
          </a:xfrm>
          <a:prstGeom prst="rect">
            <a:avLst/>
          </a:prstGeom>
          <a:noFill/>
          <a:ln w="9525">
            <a:noFill/>
            <a:miter lim="800000"/>
            <a:headEnd/>
            <a:tailEnd/>
          </a:ln>
        </p:spPr>
      </p:pic>
      <p:sp>
        <p:nvSpPr>
          <p:cNvPr id="22535" name="Rectangle 4"/>
          <p:cNvSpPr>
            <a:spLocks noChangeArrowheads="1"/>
          </p:cNvSpPr>
          <p:nvPr/>
        </p:nvSpPr>
        <p:spPr bwMode="auto">
          <a:xfrm>
            <a:off x="928688" y="1357313"/>
            <a:ext cx="7215187" cy="1508125"/>
          </a:xfrm>
          <a:prstGeom prst="rect">
            <a:avLst/>
          </a:prstGeom>
          <a:noFill/>
          <a:ln w="9525">
            <a:noFill/>
            <a:miter lim="800000"/>
            <a:headEnd/>
            <a:tailEnd/>
          </a:ln>
        </p:spPr>
        <p:txBody>
          <a:bodyPr anchor="ctr">
            <a:spAutoFit/>
          </a:bodyPr>
          <a:lstStyle/>
          <a:p>
            <a:pPr algn="just"/>
            <a:r>
              <a:rPr lang="fr-FR" sz="1400" b="1">
                <a:latin typeface="Calibri" pitchFamily="34" charset="0"/>
              </a:rPr>
              <a:t>Détermination des causes de la fuite de F18 :</a:t>
            </a:r>
          </a:p>
          <a:p>
            <a:pPr algn="just"/>
            <a:endParaRPr lang="fr-FR" sz="400">
              <a:latin typeface="Calibri" pitchFamily="34" charset="0"/>
            </a:endParaRPr>
          </a:p>
          <a:p>
            <a:pPr algn="just"/>
            <a:r>
              <a:rPr lang="fr-FR" sz="1400">
                <a:latin typeface="Calibri" pitchFamily="34" charset="0"/>
              </a:rPr>
              <a:t>	</a:t>
            </a:r>
            <a:r>
              <a:rPr lang="fr-FR" sz="1400">
                <a:solidFill>
                  <a:srgbClr val="FF0000"/>
                </a:solidFill>
                <a:latin typeface="Calibri" pitchFamily="34" charset="0"/>
              </a:rPr>
              <a:t>Oubli </a:t>
            </a:r>
            <a:r>
              <a:rPr lang="fr-FR" sz="1400">
                <a:latin typeface="Calibri" pitchFamily="34" charset="0"/>
              </a:rPr>
              <a:t>d’une pièce de guidage lors du montage du kit de prélèvement.</a:t>
            </a:r>
          </a:p>
          <a:p>
            <a:pPr algn="just"/>
            <a:endParaRPr lang="fr-FR" sz="400">
              <a:latin typeface="Calibri" pitchFamily="34" charset="0"/>
            </a:endParaRPr>
          </a:p>
          <a:p>
            <a:pPr algn="just"/>
            <a:r>
              <a:rPr lang="fr-FR" sz="1400">
                <a:solidFill>
                  <a:srgbClr val="000000"/>
                </a:solidFill>
                <a:latin typeface="Calibri" pitchFamily="34" charset="0"/>
                <a:ea typeface="Times New Roman" pitchFamily="18" charset="0"/>
                <a:cs typeface="Arial" charset="0"/>
              </a:rPr>
              <a:t>Le chargeur de seringue a été introduit dans le logement de l‘enceinte, sans que la pièce de guidage ait été installée. Le bout de l'aiguille ne se positionnant pas au bon endroit, les deux parties du kit côté seringue et côté flacon ne se sont pas correctement alignées.</a:t>
            </a:r>
          </a:p>
          <a:p>
            <a:pPr algn="just"/>
            <a:r>
              <a:rPr lang="fr-FR" sz="1400">
                <a:solidFill>
                  <a:srgbClr val="000000"/>
                </a:solidFill>
                <a:latin typeface="Calibri" pitchFamily="34" charset="0"/>
                <a:cs typeface="Arial" charset="0"/>
              </a:rPr>
              <a:t>La jonction n’était donc  pas étanche.</a:t>
            </a:r>
            <a:endParaRPr lang="fr-FR" sz="1400">
              <a:latin typeface="Calibri" pitchFamily="34"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0.70"/>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re 1"/>
          <p:cNvSpPr>
            <a:spLocks noGrp="1"/>
          </p:cNvSpPr>
          <p:nvPr>
            <p:ph type="title"/>
          </p:nvPr>
        </p:nvSpPr>
        <p:spPr>
          <a:xfrm>
            <a:off x="642938" y="285750"/>
            <a:ext cx="8229600" cy="1143000"/>
          </a:xfrm>
        </p:spPr>
        <p:txBody>
          <a:bodyPr/>
          <a:lstStyle/>
          <a:p>
            <a:r>
              <a:rPr lang="fr-FR" smtClean="0"/>
              <a:t>L’Etude dosimétrique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3555" name="ZoneTexte 5"/>
          <p:cNvSpPr txBox="1">
            <a:spLocks noChangeArrowheads="1"/>
          </p:cNvSpPr>
          <p:nvPr/>
        </p:nvSpPr>
        <p:spPr bwMode="auto">
          <a:xfrm>
            <a:off x="2214563" y="2143125"/>
            <a:ext cx="6500812" cy="369888"/>
          </a:xfrm>
          <a:prstGeom prst="rect">
            <a:avLst/>
          </a:prstGeom>
          <a:noFill/>
          <a:ln w="9525">
            <a:noFill/>
            <a:miter lim="800000"/>
            <a:headEnd/>
            <a:tailEnd/>
          </a:ln>
        </p:spPr>
        <p:txBody>
          <a:bodyPr>
            <a:spAutoFit/>
          </a:bodyPr>
          <a:lstStyle/>
          <a:p>
            <a:endParaRPr lang="fr-FR">
              <a:latin typeface="Calibri" pitchFamily="34" charset="0"/>
            </a:endParaRPr>
          </a:p>
        </p:txBody>
      </p:sp>
      <p:pic>
        <p:nvPicPr>
          <p:cNvPr id="23556" name="Picture 2"/>
          <p:cNvPicPr>
            <a:picLocks noChangeAspect="1" noChangeArrowheads="1"/>
          </p:cNvPicPr>
          <p:nvPr/>
        </p:nvPicPr>
        <p:blipFill>
          <a:blip r:embed="rId2"/>
          <a:srcRect/>
          <a:stretch>
            <a:fillRect/>
          </a:stretch>
        </p:blipFill>
        <p:spPr bwMode="auto">
          <a:xfrm>
            <a:off x="1071563" y="2857500"/>
            <a:ext cx="6858000" cy="2690813"/>
          </a:xfrm>
          <a:prstGeom prst="rect">
            <a:avLst/>
          </a:prstGeom>
          <a:noFill/>
          <a:ln w="9525">
            <a:noFill/>
            <a:miter lim="800000"/>
            <a:headEnd/>
            <a:tailEnd/>
          </a:ln>
        </p:spPr>
      </p:pic>
      <p:sp>
        <p:nvSpPr>
          <p:cNvPr id="25601" name="Rectangle 1"/>
          <p:cNvSpPr>
            <a:spLocks noChangeArrowheads="1"/>
          </p:cNvSpPr>
          <p:nvPr/>
        </p:nvSpPr>
        <p:spPr bwMode="auto">
          <a:xfrm>
            <a:off x="928688" y="1214438"/>
            <a:ext cx="7215187" cy="1662112"/>
          </a:xfrm>
          <a:prstGeom prst="rect">
            <a:avLst/>
          </a:prstGeom>
          <a:noFill/>
          <a:ln w="9525">
            <a:noFill/>
            <a:miter lim="800000"/>
            <a:headEnd/>
            <a:tailEnd/>
          </a:ln>
          <a:effectLst/>
        </p:spPr>
        <p:txBody>
          <a:bodyPr anchor="ctr">
            <a:spAutoFit/>
          </a:bodyPr>
          <a:lstStyle/>
          <a:p>
            <a:pPr algn="just" eaLnBrk="0" hangingPunct="0">
              <a:defRPr/>
            </a:pPr>
            <a:r>
              <a:rPr lang="fr-FR" sz="1400" b="1" dirty="0">
                <a:solidFill>
                  <a:srgbClr val="000000"/>
                </a:solidFill>
                <a:latin typeface="Calibri" pitchFamily="34" charset="0"/>
                <a:ea typeface="Times New Roman" pitchFamily="18" charset="0"/>
                <a:cs typeface="Arial" pitchFamily="34" charset="0"/>
              </a:rPr>
              <a:t>Détermination du volume de F18 en contact avec la main de l’agent 2 :</a:t>
            </a:r>
          </a:p>
          <a:p>
            <a:pPr algn="just" eaLnBrk="0" hangingPunct="0">
              <a:defRPr/>
            </a:pPr>
            <a:endParaRPr lang="fr-FR" sz="400" dirty="0">
              <a:solidFill>
                <a:srgbClr val="000000"/>
              </a:solidFill>
              <a:latin typeface="Calibri" pitchFamily="34" charset="0"/>
              <a:ea typeface="Times New Roman" pitchFamily="18" charset="0"/>
              <a:cs typeface="Arial" pitchFamily="34" charset="0"/>
            </a:endParaRPr>
          </a:p>
          <a:p>
            <a:pPr indent="447675" algn="just" eaLnBrk="0" hangingPunct="0">
              <a:defRPr/>
            </a:pPr>
            <a:r>
              <a:rPr lang="fr-FR" sz="1400" dirty="0">
                <a:solidFill>
                  <a:srgbClr val="000000"/>
                </a:solidFill>
                <a:latin typeface="Calibri" pitchFamily="34" charset="0"/>
                <a:ea typeface="Times New Roman" pitchFamily="18" charset="0"/>
                <a:cs typeface="Arial" pitchFamily="34" charset="0"/>
              </a:rPr>
              <a:t> Lorsque le </a:t>
            </a:r>
            <a:r>
              <a:rPr lang="fr-FR" sz="1400" dirty="0">
                <a:solidFill>
                  <a:srgbClr val="FF0000"/>
                </a:solidFill>
                <a:latin typeface="Calibri" pitchFamily="34" charset="0"/>
                <a:ea typeface="Times New Roman" pitchFamily="18" charset="0"/>
                <a:cs typeface="Arial" pitchFamily="34" charset="0"/>
              </a:rPr>
              <a:t>dispositif de pompage </a:t>
            </a:r>
            <a:r>
              <a:rPr lang="fr-FR" sz="1400" dirty="0">
                <a:solidFill>
                  <a:srgbClr val="000000"/>
                </a:solidFill>
                <a:latin typeface="Calibri" pitchFamily="34" charset="0"/>
                <a:ea typeface="Times New Roman" pitchFamily="18" charset="0"/>
                <a:cs typeface="Arial" pitchFamily="34" charset="0"/>
              </a:rPr>
              <a:t>se déclenche, le liquide s'écoule dans le chargeur, autour de la seringue, puis par une fente située sur la partie postérieure et descend le long du puits de l'</a:t>
            </a:r>
            <a:r>
              <a:rPr lang="fr-FR" sz="1400" dirty="0" err="1">
                <a:solidFill>
                  <a:srgbClr val="000000"/>
                </a:solidFill>
                <a:latin typeface="Calibri" pitchFamily="34" charset="0"/>
                <a:ea typeface="Times New Roman" pitchFamily="18" charset="0"/>
                <a:cs typeface="Arial" pitchFamily="34" charset="0"/>
              </a:rPr>
              <a:t>activimètre</a:t>
            </a:r>
            <a:r>
              <a:rPr lang="fr-FR" sz="1400" dirty="0">
                <a:solidFill>
                  <a:srgbClr val="000000"/>
                </a:solidFill>
                <a:latin typeface="Calibri" pitchFamily="34" charset="0"/>
                <a:ea typeface="Times New Roman" pitchFamily="18" charset="0"/>
                <a:cs typeface="Arial" pitchFamily="34" charset="0"/>
              </a:rPr>
              <a:t>. En sortie du puits, le liquide s'écoule pour partie dans un </a:t>
            </a:r>
            <a:r>
              <a:rPr lang="fr-FR" sz="1400" dirty="0">
                <a:solidFill>
                  <a:srgbClr val="FF0000"/>
                </a:solidFill>
                <a:latin typeface="Calibri" pitchFamily="34" charset="0"/>
                <a:ea typeface="Times New Roman" pitchFamily="18" charset="0"/>
                <a:cs typeface="Arial" pitchFamily="34" charset="0"/>
              </a:rPr>
              <a:t>dispositif dit "anti-gouttes"</a:t>
            </a:r>
            <a:r>
              <a:rPr lang="fr-FR" sz="1400" dirty="0">
                <a:solidFill>
                  <a:srgbClr val="000000"/>
                </a:solidFill>
                <a:latin typeface="Calibri" pitchFamily="34" charset="0"/>
                <a:ea typeface="Times New Roman" pitchFamily="18" charset="0"/>
                <a:cs typeface="Arial" pitchFamily="34" charset="0"/>
              </a:rPr>
              <a:t>, mais ruisselle également le long du corps du chargeur et s'accumule sur la partie inférieure de la porte de récupération du chargeur. Puis à l'ouverture de cette dernière, il s'échappe entre deux portes de chargement pour finir au sol sous l'enceinte.</a:t>
            </a:r>
            <a:endParaRPr lang="fr-FR" dirty="0">
              <a:latin typeface="Arial" pitchFamily="34" charset="0"/>
              <a:cs typeface="Arial" pitchFamily="34" charset="0"/>
            </a:endParaRPr>
          </a:p>
        </p:txBody>
      </p:sp>
      <p:sp>
        <p:nvSpPr>
          <p:cNvPr id="23558" name="ZoneTexte 11"/>
          <p:cNvSpPr txBox="1">
            <a:spLocks noChangeArrowheads="1"/>
          </p:cNvSpPr>
          <p:nvPr/>
        </p:nvSpPr>
        <p:spPr bwMode="auto">
          <a:xfrm>
            <a:off x="928688" y="5357813"/>
            <a:ext cx="7572375" cy="954087"/>
          </a:xfrm>
          <a:prstGeom prst="rect">
            <a:avLst/>
          </a:prstGeom>
          <a:noFill/>
          <a:ln w="9525">
            <a:noFill/>
            <a:miter lim="800000"/>
            <a:headEnd/>
            <a:tailEnd/>
          </a:ln>
        </p:spPr>
        <p:txBody>
          <a:bodyPr>
            <a:spAutoFit/>
          </a:bodyPr>
          <a:lstStyle/>
          <a:p>
            <a:r>
              <a:rPr lang="fr-FR" sz="1400" b="1">
                <a:latin typeface="Calibri" pitchFamily="34" charset="0"/>
              </a:rPr>
              <a:t>Hypothèse retenue :</a:t>
            </a:r>
          </a:p>
          <a:p>
            <a:r>
              <a:rPr lang="fr-FR" sz="1400">
                <a:latin typeface="Calibri" pitchFamily="34" charset="0"/>
              </a:rPr>
              <a:t>	Le produit se répartit de façon égale dans le chargeur, le récupérateur de gouttes et la carcasse de l'enceinte sur la base de 1/3,1/3,1/3.</a:t>
            </a:r>
          </a:p>
          <a:p>
            <a:pPr algn="ctr"/>
            <a:r>
              <a:rPr lang="fr-FR" sz="1400" u="sng">
                <a:latin typeface="Calibri" pitchFamily="34" charset="0"/>
              </a:rPr>
              <a:t>L'activité maximale entrée en contact avec la peau est de  </a:t>
            </a:r>
            <a:r>
              <a:rPr lang="fr-FR" sz="1400" b="1" u="sng">
                <a:latin typeface="Calibri" pitchFamily="34" charset="0"/>
              </a:rPr>
              <a:t>230 MBq</a:t>
            </a:r>
            <a:endParaRPr lang="fr-FR" sz="140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descr="Leblanc-Paul-Guide-Des-Radionucleides-Et-De-Radioprotection-Edition-2006-Livre-895473833_ML.jpg"/>
          <p:cNvPicPr>
            <a:picLocks noChangeAspect="1"/>
          </p:cNvPicPr>
          <p:nvPr/>
        </p:nvPicPr>
        <p:blipFill>
          <a:blip r:embed="rId2"/>
          <a:srcRect/>
          <a:stretch>
            <a:fillRect/>
          </a:stretch>
        </p:blipFill>
        <p:spPr bwMode="auto">
          <a:xfrm>
            <a:off x="6572250" y="4143375"/>
            <a:ext cx="2571750" cy="2571750"/>
          </a:xfrm>
          <a:prstGeom prst="rect">
            <a:avLst/>
          </a:prstGeom>
          <a:noFill/>
          <a:ln w="9525">
            <a:noFill/>
            <a:miter lim="800000"/>
            <a:headEnd/>
            <a:tailEnd/>
          </a:ln>
        </p:spPr>
      </p:pic>
      <p:pic>
        <p:nvPicPr>
          <p:cNvPr id="24578" name="Picture 2"/>
          <p:cNvPicPr>
            <a:picLocks noChangeAspect="1" noChangeArrowheads="1"/>
          </p:cNvPicPr>
          <p:nvPr/>
        </p:nvPicPr>
        <p:blipFill>
          <a:blip r:embed="rId3"/>
          <a:srcRect/>
          <a:stretch>
            <a:fillRect/>
          </a:stretch>
        </p:blipFill>
        <p:spPr bwMode="auto">
          <a:xfrm>
            <a:off x="1143000" y="1571625"/>
            <a:ext cx="6824663" cy="2557463"/>
          </a:xfrm>
          <a:prstGeom prst="rect">
            <a:avLst/>
          </a:prstGeom>
          <a:noFill/>
          <a:ln w="9525">
            <a:noFill/>
            <a:miter lim="800000"/>
            <a:headEnd/>
            <a:tailEnd/>
          </a:ln>
        </p:spPr>
      </p:pic>
      <p:sp>
        <p:nvSpPr>
          <p:cNvPr id="24579" name="Titre 1"/>
          <p:cNvSpPr>
            <a:spLocks noGrp="1"/>
          </p:cNvSpPr>
          <p:nvPr>
            <p:ph type="title"/>
          </p:nvPr>
        </p:nvSpPr>
        <p:spPr>
          <a:xfrm>
            <a:off x="642938" y="357188"/>
            <a:ext cx="8229600" cy="1143000"/>
          </a:xfrm>
        </p:spPr>
        <p:txBody>
          <a:bodyPr/>
          <a:lstStyle/>
          <a:p>
            <a:r>
              <a:rPr lang="fr-FR" smtClean="0"/>
              <a:t>L’Etude dosimétrique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4581" name="ZoneTexte 5"/>
          <p:cNvSpPr txBox="1">
            <a:spLocks noChangeArrowheads="1"/>
          </p:cNvSpPr>
          <p:nvPr/>
        </p:nvSpPr>
        <p:spPr bwMode="auto">
          <a:xfrm>
            <a:off x="2214563" y="2143125"/>
            <a:ext cx="6500812" cy="369888"/>
          </a:xfrm>
          <a:prstGeom prst="rect">
            <a:avLst/>
          </a:prstGeom>
          <a:noFill/>
          <a:ln w="9525">
            <a:noFill/>
            <a:miter lim="800000"/>
            <a:headEnd/>
            <a:tailEnd/>
          </a:ln>
        </p:spPr>
        <p:txBody>
          <a:bodyPr>
            <a:spAutoFit/>
          </a:bodyPr>
          <a:lstStyle/>
          <a:p>
            <a:endParaRPr lang="fr-FR">
              <a:latin typeface="Calibri" pitchFamily="34" charset="0"/>
            </a:endParaRPr>
          </a:p>
        </p:txBody>
      </p:sp>
      <p:sp>
        <p:nvSpPr>
          <p:cNvPr id="25601" name="Rectangle 1"/>
          <p:cNvSpPr>
            <a:spLocks noChangeArrowheads="1"/>
          </p:cNvSpPr>
          <p:nvPr/>
        </p:nvSpPr>
        <p:spPr bwMode="auto">
          <a:xfrm>
            <a:off x="928688" y="1214438"/>
            <a:ext cx="7215187" cy="862012"/>
          </a:xfrm>
          <a:prstGeom prst="rect">
            <a:avLst/>
          </a:prstGeom>
          <a:noFill/>
          <a:ln w="9525">
            <a:noFill/>
            <a:miter lim="800000"/>
            <a:headEnd/>
            <a:tailEnd/>
          </a:ln>
          <a:effectLst/>
        </p:spPr>
        <p:txBody>
          <a:bodyPr anchor="ctr">
            <a:spAutoFit/>
          </a:bodyPr>
          <a:lstStyle/>
          <a:p>
            <a:pPr algn="just" eaLnBrk="0" hangingPunct="0">
              <a:defRPr/>
            </a:pPr>
            <a:r>
              <a:rPr lang="fr-FR" sz="1400" b="1" dirty="0">
                <a:solidFill>
                  <a:srgbClr val="000000"/>
                </a:solidFill>
                <a:latin typeface="Calibri" pitchFamily="34" charset="0"/>
                <a:ea typeface="Times New Roman" pitchFamily="18" charset="0"/>
                <a:cs typeface="Arial" pitchFamily="34" charset="0"/>
              </a:rPr>
              <a:t>Agent 2 :</a:t>
            </a:r>
          </a:p>
          <a:p>
            <a:pPr algn="just" eaLnBrk="0" hangingPunct="0">
              <a:defRPr/>
            </a:pPr>
            <a:endParaRPr lang="fr-FR" sz="400" dirty="0">
              <a:solidFill>
                <a:srgbClr val="000000"/>
              </a:solidFill>
              <a:latin typeface="Calibri" pitchFamily="34" charset="0"/>
              <a:ea typeface="Times New Roman" pitchFamily="18" charset="0"/>
              <a:cs typeface="Arial" pitchFamily="34" charset="0"/>
            </a:endParaRPr>
          </a:p>
          <a:p>
            <a:pPr algn="ctr" eaLnBrk="0" hangingPunct="0">
              <a:defRPr/>
            </a:pPr>
            <a:r>
              <a:rPr lang="fr-FR" sz="1400" dirty="0">
                <a:solidFill>
                  <a:srgbClr val="000000"/>
                </a:solidFill>
                <a:latin typeface="Calibri" pitchFamily="34" charset="0"/>
                <a:ea typeface="Times New Roman" pitchFamily="18" charset="0"/>
                <a:cs typeface="Arial" pitchFamily="34" charset="0"/>
              </a:rPr>
              <a:t>Il ne portait pas de gants au moment de la contamination.</a:t>
            </a:r>
          </a:p>
          <a:p>
            <a:pPr algn="just" eaLnBrk="0" hangingPunct="0">
              <a:defRPr/>
            </a:pPr>
            <a:endParaRPr lang="fr-FR" sz="400" dirty="0">
              <a:solidFill>
                <a:srgbClr val="000000"/>
              </a:solidFill>
              <a:latin typeface="Calibri" pitchFamily="34" charset="0"/>
              <a:ea typeface="Times New Roman" pitchFamily="18" charset="0"/>
              <a:cs typeface="Arial" pitchFamily="34" charset="0"/>
            </a:endParaRPr>
          </a:p>
          <a:p>
            <a:pPr indent="447675" algn="just" eaLnBrk="0" hangingPunct="0">
              <a:defRPr/>
            </a:pPr>
            <a:r>
              <a:rPr lang="fr-FR" sz="1400" dirty="0">
                <a:solidFill>
                  <a:srgbClr val="000000"/>
                </a:solidFill>
                <a:latin typeface="Calibri" pitchFamily="34" charset="0"/>
                <a:ea typeface="Times New Roman" pitchFamily="18" charset="0"/>
                <a:cs typeface="Arial" pitchFamily="34" charset="0"/>
              </a:rPr>
              <a:t> </a:t>
            </a:r>
            <a:endParaRPr lang="fr-FR" dirty="0">
              <a:latin typeface="Arial" pitchFamily="34" charset="0"/>
              <a:cs typeface="Arial" pitchFamily="34" charset="0"/>
            </a:endParaRPr>
          </a:p>
        </p:txBody>
      </p:sp>
      <p:sp>
        <p:nvSpPr>
          <p:cNvPr id="24583" name="ZoneTexte 10"/>
          <p:cNvSpPr txBox="1">
            <a:spLocks noChangeArrowheads="1"/>
          </p:cNvSpPr>
          <p:nvPr/>
        </p:nvSpPr>
        <p:spPr bwMode="auto">
          <a:xfrm>
            <a:off x="1000125" y="4071938"/>
            <a:ext cx="7000875" cy="369887"/>
          </a:xfrm>
          <a:prstGeom prst="rect">
            <a:avLst/>
          </a:prstGeom>
          <a:noFill/>
          <a:ln w="9525">
            <a:noFill/>
            <a:miter lim="800000"/>
            <a:headEnd/>
            <a:tailEnd/>
          </a:ln>
        </p:spPr>
        <p:txBody>
          <a:bodyPr>
            <a:spAutoFit/>
          </a:bodyPr>
          <a:lstStyle/>
          <a:p>
            <a:r>
              <a:rPr lang="fr-FR" sz="1400" b="1">
                <a:latin typeface="Calibri" pitchFamily="34" charset="0"/>
              </a:rPr>
              <a:t>Phase 1 :  </a:t>
            </a:r>
            <a:r>
              <a:rPr lang="fr-FR" sz="1400">
                <a:latin typeface="Calibri" pitchFamily="34" charset="0"/>
              </a:rPr>
              <a:t>Contamination </a:t>
            </a:r>
          </a:p>
          <a:p>
            <a:endParaRPr lang="fr-FR" sz="400">
              <a:latin typeface="Calibri" pitchFamily="34" charset="0"/>
            </a:endParaRPr>
          </a:p>
        </p:txBody>
      </p:sp>
      <p:pic>
        <p:nvPicPr>
          <p:cNvPr id="24584" name="Picture 3"/>
          <p:cNvPicPr>
            <a:picLocks noChangeAspect="1" noChangeArrowheads="1"/>
          </p:cNvPicPr>
          <p:nvPr/>
        </p:nvPicPr>
        <p:blipFill>
          <a:blip r:embed="rId4"/>
          <a:srcRect/>
          <a:stretch>
            <a:fillRect/>
          </a:stretch>
        </p:blipFill>
        <p:spPr bwMode="auto">
          <a:xfrm>
            <a:off x="2071688" y="4429125"/>
            <a:ext cx="4643437" cy="18351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re 1"/>
          <p:cNvSpPr>
            <a:spLocks noGrp="1"/>
          </p:cNvSpPr>
          <p:nvPr>
            <p:ph type="title"/>
          </p:nvPr>
        </p:nvSpPr>
        <p:spPr>
          <a:xfrm>
            <a:off x="642938" y="357188"/>
            <a:ext cx="8229600" cy="1143000"/>
          </a:xfrm>
        </p:spPr>
        <p:txBody>
          <a:bodyPr/>
          <a:lstStyle/>
          <a:p>
            <a:r>
              <a:rPr lang="fr-FR" smtClean="0"/>
              <a:t>L’Etude dosimétrique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5603" name="ZoneTexte 5"/>
          <p:cNvSpPr txBox="1">
            <a:spLocks noChangeArrowheads="1"/>
          </p:cNvSpPr>
          <p:nvPr/>
        </p:nvSpPr>
        <p:spPr bwMode="auto">
          <a:xfrm>
            <a:off x="2214563" y="2143125"/>
            <a:ext cx="6500812" cy="369888"/>
          </a:xfrm>
          <a:prstGeom prst="rect">
            <a:avLst/>
          </a:prstGeom>
          <a:noFill/>
          <a:ln w="9525">
            <a:noFill/>
            <a:miter lim="800000"/>
            <a:headEnd/>
            <a:tailEnd/>
          </a:ln>
        </p:spPr>
        <p:txBody>
          <a:bodyPr>
            <a:spAutoFit/>
          </a:bodyPr>
          <a:lstStyle/>
          <a:p>
            <a:endParaRPr lang="fr-FR">
              <a:latin typeface="Calibri" pitchFamily="34" charset="0"/>
            </a:endParaRPr>
          </a:p>
        </p:txBody>
      </p:sp>
      <p:sp>
        <p:nvSpPr>
          <p:cNvPr id="25604" name="ZoneTexte 10"/>
          <p:cNvSpPr txBox="1">
            <a:spLocks noChangeArrowheads="1"/>
          </p:cNvSpPr>
          <p:nvPr/>
        </p:nvSpPr>
        <p:spPr bwMode="auto">
          <a:xfrm>
            <a:off x="1000125" y="1357313"/>
            <a:ext cx="7000875" cy="369887"/>
          </a:xfrm>
          <a:prstGeom prst="rect">
            <a:avLst/>
          </a:prstGeom>
          <a:noFill/>
          <a:ln w="9525">
            <a:noFill/>
            <a:miter lim="800000"/>
            <a:headEnd/>
            <a:tailEnd/>
          </a:ln>
        </p:spPr>
        <p:txBody>
          <a:bodyPr>
            <a:spAutoFit/>
          </a:bodyPr>
          <a:lstStyle/>
          <a:p>
            <a:r>
              <a:rPr lang="fr-FR" sz="1400" b="1">
                <a:latin typeface="Calibri" pitchFamily="34" charset="0"/>
              </a:rPr>
              <a:t>Phase 2 :  </a:t>
            </a:r>
            <a:r>
              <a:rPr lang="fr-FR" sz="1400">
                <a:latin typeface="Calibri" pitchFamily="34" charset="0"/>
              </a:rPr>
              <a:t>Lavage des mains </a:t>
            </a:r>
          </a:p>
          <a:p>
            <a:endParaRPr lang="fr-FR" sz="400">
              <a:latin typeface="Calibri" pitchFamily="34" charset="0"/>
            </a:endParaRPr>
          </a:p>
        </p:txBody>
      </p:sp>
      <p:pic>
        <p:nvPicPr>
          <p:cNvPr id="25605" name="Picture 2"/>
          <p:cNvPicPr>
            <a:picLocks noChangeAspect="1" noChangeArrowheads="1"/>
          </p:cNvPicPr>
          <p:nvPr/>
        </p:nvPicPr>
        <p:blipFill>
          <a:blip r:embed="rId2"/>
          <a:srcRect/>
          <a:stretch>
            <a:fillRect/>
          </a:stretch>
        </p:blipFill>
        <p:spPr bwMode="auto">
          <a:xfrm>
            <a:off x="1857375" y="1714500"/>
            <a:ext cx="5405438" cy="1624013"/>
          </a:xfrm>
          <a:prstGeom prst="rect">
            <a:avLst/>
          </a:prstGeom>
          <a:noFill/>
          <a:ln w="9525">
            <a:noFill/>
            <a:miter lim="800000"/>
            <a:headEnd/>
            <a:tailEnd/>
          </a:ln>
        </p:spPr>
      </p:pic>
      <p:sp>
        <p:nvSpPr>
          <p:cNvPr id="25606" name="ZoneTexte 11"/>
          <p:cNvSpPr txBox="1">
            <a:spLocks noChangeArrowheads="1"/>
          </p:cNvSpPr>
          <p:nvPr/>
        </p:nvSpPr>
        <p:spPr bwMode="auto">
          <a:xfrm>
            <a:off x="1071563" y="3429000"/>
            <a:ext cx="7000875" cy="307975"/>
          </a:xfrm>
          <a:prstGeom prst="rect">
            <a:avLst/>
          </a:prstGeom>
          <a:noFill/>
          <a:ln w="9525">
            <a:noFill/>
            <a:miter lim="800000"/>
            <a:headEnd/>
            <a:tailEnd/>
          </a:ln>
        </p:spPr>
        <p:txBody>
          <a:bodyPr>
            <a:spAutoFit/>
          </a:bodyPr>
          <a:lstStyle/>
          <a:p>
            <a:r>
              <a:rPr lang="fr-FR" sz="1400" b="1">
                <a:latin typeface="Calibri" pitchFamily="34" charset="0"/>
              </a:rPr>
              <a:t>Phase 3 :  </a:t>
            </a:r>
            <a:r>
              <a:rPr lang="fr-FR" sz="1400">
                <a:latin typeface="Calibri" pitchFamily="34" charset="0"/>
              </a:rPr>
              <a:t>Résiduel après décontamination </a:t>
            </a:r>
          </a:p>
        </p:txBody>
      </p:sp>
      <p:pic>
        <p:nvPicPr>
          <p:cNvPr id="25607" name="Picture 3"/>
          <p:cNvPicPr>
            <a:picLocks noChangeAspect="1" noChangeArrowheads="1"/>
          </p:cNvPicPr>
          <p:nvPr/>
        </p:nvPicPr>
        <p:blipFill>
          <a:blip r:embed="rId3"/>
          <a:srcRect/>
          <a:stretch>
            <a:fillRect/>
          </a:stretch>
        </p:blipFill>
        <p:spPr bwMode="auto">
          <a:xfrm>
            <a:off x="1857375" y="3786188"/>
            <a:ext cx="5373688" cy="1428750"/>
          </a:xfrm>
          <a:prstGeom prst="rect">
            <a:avLst/>
          </a:prstGeom>
          <a:noFill/>
          <a:ln w="9525">
            <a:noFill/>
            <a:miter lim="800000"/>
            <a:headEnd/>
            <a:tailEnd/>
          </a:ln>
        </p:spPr>
      </p:pic>
      <p:sp>
        <p:nvSpPr>
          <p:cNvPr id="25608" name="ZoneTexte 13"/>
          <p:cNvSpPr txBox="1">
            <a:spLocks noChangeArrowheads="1"/>
          </p:cNvSpPr>
          <p:nvPr/>
        </p:nvSpPr>
        <p:spPr bwMode="auto">
          <a:xfrm>
            <a:off x="1214438" y="5429250"/>
            <a:ext cx="6929437" cy="954088"/>
          </a:xfrm>
          <a:prstGeom prst="rect">
            <a:avLst/>
          </a:prstGeom>
          <a:noFill/>
          <a:ln w="9525">
            <a:noFill/>
            <a:miter lim="800000"/>
            <a:headEnd/>
            <a:tailEnd/>
          </a:ln>
        </p:spPr>
        <p:txBody>
          <a:bodyPr>
            <a:spAutoFit/>
          </a:bodyPr>
          <a:lstStyle/>
          <a:p>
            <a:r>
              <a:rPr lang="fr-FR" sz="1400">
                <a:latin typeface="Calibri" pitchFamily="34" charset="0"/>
              </a:rPr>
              <a:t>Au total une estimation aux extrémités de : 	Main droite 320 à 380 mSv</a:t>
            </a:r>
          </a:p>
          <a:p>
            <a:r>
              <a:rPr lang="fr-FR" sz="1400">
                <a:latin typeface="Calibri" pitchFamily="34" charset="0"/>
              </a:rPr>
              <a:t>				Main gauche 193 mSv</a:t>
            </a:r>
          </a:p>
          <a:p>
            <a:r>
              <a:rPr lang="fr-FR" sz="1400">
                <a:latin typeface="Calibri" pitchFamily="34" charset="0"/>
              </a:rPr>
              <a:t>		au corps entier :	17µSv</a:t>
            </a:r>
          </a:p>
          <a:p>
            <a:r>
              <a:rPr lang="fr-FR" sz="1400">
                <a:latin typeface="Calibri" pitchFamily="34" charset="0"/>
              </a:rPr>
              <a:t>				</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re 1"/>
          <p:cNvSpPr>
            <a:spLocks noGrp="1"/>
          </p:cNvSpPr>
          <p:nvPr>
            <p:ph type="title"/>
          </p:nvPr>
        </p:nvSpPr>
        <p:spPr>
          <a:xfrm>
            <a:off x="642938" y="357188"/>
            <a:ext cx="8229600" cy="1143000"/>
          </a:xfrm>
        </p:spPr>
        <p:txBody>
          <a:bodyPr/>
          <a:lstStyle/>
          <a:p>
            <a:r>
              <a:rPr lang="fr-FR" smtClean="0"/>
              <a:t>L’Etude dosimétrique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6627" name="ZoneTexte 5"/>
          <p:cNvSpPr txBox="1">
            <a:spLocks noChangeArrowheads="1"/>
          </p:cNvSpPr>
          <p:nvPr/>
        </p:nvSpPr>
        <p:spPr bwMode="auto">
          <a:xfrm>
            <a:off x="2214563" y="2143125"/>
            <a:ext cx="6500812" cy="369888"/>
          </a:xfrm>
          <a:prstGeom prst="rect">
            <a:avLst/>
          </a:prstGeom>
          <a:noFill/>
          <a:ln w="9525">
            <a:noFill/>
            <a:miter lim="800000"/>
            <a:headEnd/>
            <a:tailEnd/>
          </a:ln>
        </p:spPr>
        <p:txBody>
          <a:bodyPr>
            <a:spAutoFit/>
          </a:bodyPr>
          <a:lstStyle/>
          <a:p>
            <a:endParaRPr lang="fr-FR">
              <a:latin typeface="Calibri" pitchFamily="34" charset="0"/>
            </a:endParaRPr>
          </a:p>
        </p:txBody>
      </p:sp>
      <p:sp>
        <p:nvSpPr>
          <p:cNvPr id="25601" name="Rectangle 1"/>
          <p:cNvSpPr>
            <a:spLocks noChangeArrowheads="1"/>
          </p:cNvSpPr>
          <p:nvPr/>
        </p:nvSpPr>
        <p:spPr bwMode="auto">
          <a:xfrm>
            <a:off x="928688" y="1214438"/>
            <a:ext cx="7215187" cy="5262562"/>
          </a:xfrm>
          <a:prstGeom prst="rect">
            <a:avLst/>
          </a:prstGeom>
          <a:noFill/>
          <a:ln w="9525">
            <a:noFill/>
            <a:miter lim="800000"/>
            <a:headEnd/>
            <a:tailEnd/>
          </a:ln>
          <a:effectLst/>
        </p:spPr>
        <p:txBody>
          <a:bodyPr anchor="ctr">
            <a:spAutoFit/>
          </a:bodyPr>
          <a:lstStyle/>
          <a:p>
            <a:pPr fontAlgn="auto">
              <a:spcBef>
                <a:spcPts val="0"/>
              </a:spcBef>
              <a:spcAft>
                <a:spcPts val="0"/>
              </a:spcAft>
              <a:defRPr/>
            </a:pPr>
            <a:r>
              <a:rPr lang="fr-FR" sz="1400" b="1" dirty="0">
                <a:solidFill>
                  <a:srgbClr val="000000"/>
                </a:solidFill>
                <a:latin typeface="Calibri" pitchFamily="34" charset="0"/>
                <a:ea typeface="Times New Roman" pitchFamily="18" charset="0"/>
                <a:cs typeface="Arial" pitchFamily="34" charset="0"/>
              </a:rPr>
              <a:t>Agent 1 :</a:t>
            </a:r>
            <a:r>
              <a:rPr lang="fr-FR" sz="1400" i="1" dirty="0">
                <a:latin typeface="+mn-lt"/>
              </a:rPr>
              <a:t> 	</a:t>
            </a:r>
          </a:p>
          <a:p>
            <a:pPr fontAlgn="auto">
              <a:spcBef>
                <a:spcPts val="0"/>
              </a:spcBef>
              <a:spcAft>
                <a:spcPts val="0"/>
              </a:spcAft>
              <a:defRPr/>
            </a:pPr>
            <a:r>
              <a:rPr lang="fr-FR" sz="1400" i="1" dirty="0">
                <a:latin typeface="+mn-lt"/>
              </a:rPr>
              <a:t>Nb :	L'agent 1 portait des gants au moment du contact avec le corps du chargeur.</a:t>
            </a:r>
            <a:endParaRPr lang="fr-FR" sz="1400" dirty="0">
              <a:latin typeface="+mn-lt"/>
            </a:endParaRPr>
          </a:p>
          <a:p>
            <a:pPr indent="895350" fontAlgn="auto">
              <a:spcBef>
                <a:spcPts val="0"/>
              </a:spcBef>
              <a:spcAft>
                <a:spcPts val="0"/>
              </a:spcAft>
              <a:defRPr/>
            </a:pPr>
            <a:r>
              <a:rPr lang="fr-FR" sz="1400" i="1" dirty="0">
                <a:latin typeface="+mn-lt"/>
              </a:rPr>
              <a:t>Il est probable que le gant de la main gauche de l’agent 1 ait été contaminé.</a:t>
            </a:r>
            <a:endParaRPr lang="fr-FR" sz="1400" dirty="0">
              <a:latin typeface="+mn-lt"/>
            </a:endParaRPr>
          </a:p>
          <a:p>
            <a:pPr fontAlgn="auto">
              <a:spcBef>
                <a:spcPts val="0"/>
              </a:spcBef>
              <a:spcAft>
                <a:spcPts val="0"/>
              </a:spcAft>
              <a:defRPr/>
            </a:pPr>
            <a:r>
              <a:rPr lang="fr-FR" sz="1400" i="1" dirty="0">
                <a:latin typeface="+mn-lt"/>
              </a:rPr>
              <a:t>	La main exposée portait une bague </a:t>
            </a:r>
            <a:r>
              <a:rPr lang="fr-FR" sz="1400" i="1" dirty="0" err="1">
                <a:latin typeface="+mn-lt"/>
              </a:rPr>
              <a:t>dosimètrique</a:t>
            </a:r>
            <a:r>
              <a:rPr lang="fr-FR" sz="1400" i="1" dirty="0">
                <a:latin typeface="+mn-lt"/>
              </a:rPr>
              <a:t>.</a:t>
            </a:r>
            <a:r>
              <a:rPr lang="fr-FR" sz="1400" dirty="0">
                <a:latin typeface="+mn-lt"/>
              </a:rPr>
              <a:t> </a:t>
            </a:r>
          </a:p>
          <a:p>
            <a:pPr fontAlgn="auto">
              <a:spcBef>
                <a:spcPts val="0"/>
              </a:spcBef>
              <a:spcAft>
                <a:spcPts val="0"/>
              </a:spcAft>
              <a:defRPr/>
            </a:pPr>
            <a:endParaRPr lang="fr-FR" sz="1400" dirty="0">
              <a:latin typeface="+mn-lt"/>
            </a:endParaRPr>
          </a:p>
          <a:p>
            <a:pPr fontAlgn="auto">
              <a:spcBef>
                <a:spcPts val="0"/>
              </a:spcBef>
              <a:spcAft>
                <a:spcPts val="0"/>
              </a:spcAft>
              <a:defRPr/>
            </a:pPr>
            <a:r>
              <a:rPr lang="fr-FR" sz="1400" dirty="0">
                <a:latin typeface="+mn-lt"/>
              </a:rPr>
              <a:t>Total de l’estimation de la dose reçue  aux extrémités 	: Main gauche 24 à 37 </a:t>
            </a:r>
            <a:r>
              <a:rPr lang="fr-FR" sz="1400" dirty="0" err="1">
                <a:latin typeface="+mn-lt"/>
              </a:rPr>
              <a:t>mSv</a:t>
            </a:r>
            <a:endParaRPr lang="fr-FR" sz="1400" dirty="0">
              <a:latin typeface="+mn-lt"/>
            </a:endParaRPr>
          </a:p>
          <a:p>
            <a:pPr fontAlgn="auto">
              <a:spcBef>
                <a:spcPts val="0"/>
              </a:spcBef>
              <a:spcAft>
                <a:spcPts val="0"/>
              </a:spcAft>
              <a:defRPr/>
            </a:pPr>
            <a:r>
              <a:rPr lang="fr-FR" sz="1400" dirty="0">
                <a:latin typeface="+mn-lt"/>
              </a:rPr>
              <a:t>			dose reçue corps entier 	: 5µSv</a:t>
            </a:r>
          </a:p>
          <a:p>
            <a:pPr fontAlgn="auto">
              <a:spcBef>
                <a:spcPts val="0"/>
              </a:spcBef>
              <a:spcAft>
                <a:spcPts val="0"/>
              </a:spcAft>
              <a:defRPr/>
            </a:pPr>
            <a:endParaRPr lang="fr-FR" sz="1400" dirty="0">
              <a:latin typeface="+mn-lt"/>
            </a:endParaRPr>
          </a:p>
          <a:p>
            <a:pPr fontAlgn="auto">
              <a:spcBef>
                <a:spcPts val="0"/>
              </a:spcBef>
              <a:spcAft>
                <a:spcPts val="0"/>
              </a:spcAft>
              <a:defRPr/>
            </a:pPr>
            <a:r>
              <a:rPr lang="fr-FR" sz="1400" b="1" dirty="0">
                <a:latin typeface="+mn-lt"/>
              </a:rPr>
              <a:t>Agent  2 et 3 :  </a:t>
            </a:r>
            <a:r>
              <a:rPr lang="fr-FR" sz="1400" dirty="0">
                <a:latin typeface="+mn-lt"/>
              </a:rPr>
              <a:t>Décontamination de l’enceinte.</a:t>
            </a:r>
            <a:r>
              <a:rPr lang="fr-FR" sz="1400" i="1" dirty="0">
                <a:latin typeface="+mn-lt"/>
              </a:rPr>
              <a:t> </a:t>
            </a:r>
          </a:p>
          <a:p>
            <a:pPr fontAlgn="auto">
              <a:spcBef>
                <a:spcPts val="0"/>
              </a:spcBef>
              <a:spcAft>
                <a:spcPts val="0"/>
              </a:spcAft>
              <a:defRPr/>
            </a:pPr>
            <a:r>
              <a:rPr lang="fr-FR" sz="1400" i="1" dirty="0">
                <a:latin typeface="+mn-lt"/>
              </a:rPr>
              <a:t>Nb : 	    Les agents 1 et 3 portaient des gants, utilisaient des pinces et se sont relayés lors 	    de la phase de décontamination.</a:t>
            </a:r>
            <a:r>
              <a:rPr lang="fr-FR" sz="1400" dirty="0">
                <a:latin typeface="+mn-lt"/>
              </a:rPr>
              <a:t> </a:t>
            </a:r>
          </a:p>
          <a:p>
            <a:pPr fontAlgn="auto">
              <a:spcBef>
                <a:spcPts val="0"/>
              </a:spcBef>
              <a:spcAft>
                <a:spcPts val="0"/>
              </a:spcAft>
              <a:defRPr/>
            </a:pPr>
            <a:endParaRPr lang="fr-FR" sz="1400" dirty="0">
              <a:latin typeface="+mn-lt"/>
            </a:endParaRPr>
          </a:p>
          <a:p>
            <a:pPr fontAlgn="auto">
              <a:spcBef>
                <a:spcPts val="0"/>
              </a:spcBef>
              <a:spcAft>
                <a:spcPts val="0"/>
              </a:spcAft>
              <a:defRPr/>
            </a:pPr>
            <a:r>
              <a:rPr lang="fr-FR" sz="1400" dirty="0">
                <a:latin typeface="+mn-lt"/>
              </a:rPr>
              <a:t>Total de l’estimation de la dose reçue  aux extrémités 	: 670µSv	</a:t>
            </a:r>
          </a:p>
          <a:p>
            <a:pPr fontAlgn="auto">
              <a:spcBef>
                <a:spcPts val="0"/>
              </a:spcBef>
              <a:spcAft>
                <a:spcPts val="0"/>
              </a:spcAft>
              <a:defRPr/>
            </a:pPr>
            <a:r>
              <a:rPr lang="fr-FR" sz="1400" dirty="0">
                <a:latin typeface="+mn-lt"/>
              </a:rPr>
              <a:t>			dose reçue corps entier 	: 75µSv</a:t>
            </a:r>
          </a:p>
          <a:p>
            <a:pPr fontAlgn="auto">
              <a:spcBef>
                <a:spcPts val="0"/>
              </a:spcBef>
              <a:spcAft>
                <a:spcPts val="0"/>
              </a:spcAft>
              <a:defRPr/>
            </a:pPr>
            <a:endParaRPr lang="fr-FR" sz="1400" i="1" dirty="0">
              <a:latin typeface="+mn-lt"/>
            </a:endParaRPr>
          </a:p>
          <a:p>
            <a:pPr fontAlgn="auto">
              <a:spcBef>
                <a:spcPts val="0"/>
              </a:spcBef>
              <a:spcAft>
                <a:spcPts val="0"/>
              </a:spcAft>
              <a:defRPr/>
            </a:pPr>
            <a:endParaRPr lang="fr-FR" sz="1400" dirty="0">
              <a:latin typeface="+mn-lt"/>
            </a:endParaRPr>
          </a:p>
          <a:p>
            <a:pPr fontAlgn="auto">
              <a:spcBef>
                <a:spcPts val="0"/>
              </a:spcBef>
              <a:spcAft>
                <a:spcPts val="0"/>
              </a:spcAft>
              <a:defRPr/>
            </a:pPr>
            <a:endParaRPr lang="fr-FR" sz="1400" dirty="0">
              <a:latin typeface="+mn-lt"/>
            </a:endParaRPr>
          </a:p>
          <a:p>
            <a:pPr fontAlgn="auto">
              <a:spcBef>
                <a:spcPts val="0"/>
              </a:spcBef>
              <a:spcAft>
                <a:spcPts val="0"/>
              </a:spcAft>
              <a:defRPr/>
            </a:pPr>
            <a:endParaRPr lang="fr-FR" sz="1400" dirty="0">
              <a:latin typeface="+mn-lt"/>
            </a:endParaRPr>
          </a:p>
          <a:p>
            <a:pPr fontAlgn="auto">
              <a:spcBef>
                <a:spcPts val="0"/>
              </a:spcBef>
              <a:spcAft>
                <a:spcPts val="0"/>
              </a:spcAft>
              <a:defRPr/>
            </a:pPr>
            <a:endParaRPr lang="fr-FR" sz="1400" dirty="0">
              <a:latin typeface="+mn-lt"/>
            </a:endParaRPr>
          </a:p>
          <a:p>
            <a:pPr indent="990600" fontAlgn="auto">
              <a:spcBef>
                <a:spcPts val="0"/>
              </a:spcBef>
              <a:spcAft>
                <a:spcPts val="0"/>
              </a:spcAft>
              <a:defRPr/>
            </a:pPr>
            <a:endParaRPr lang="fr-FR" sz="1400" i="1" dirty="0">
              <a:latin typeface="+mn-lt"/>
            </a:endParaRPr>
          </a:p>
          <a:p>
            <a:pPr indent="990600" fontAlgn="auto">
              <a:spcBef>
                <a:spcPts val="0"/>
              </a:spcBef>
              <a:spcAft>
                <a:spcPts val="0"/>
              </a:spcAft>
              <a:defRPr/>
            </a:pPr>
            <a:endParaRPr lang="fr-FR" sz="1400" i="1" dirty="0">
              <a:latin typeface="+mn-lt"/>
            </a:endParaRPr>
          </a:p>
          <a:p>
            <a:pPr indent="990600" fontAlgn="auto">
              <a:spcBef>
                <a:spcPts val="0"/>
              </a:spcBef>
              <a:spcAft>
                <a:spcPts val="0"/>
              </a:spcAft>
              <a:defRPr/>
            </a:pPr>
            <a:endParaRPr lang="fr-FR" sz="1400" i="1" dirty="0">
              <a:solidFill>
                <a:srgbClr val="000000"/>
              </a:solidFill>
              <a:latin typeface="Calibri" pitchFamily="34" charset="0"/>
              <a:ea typeface="Times New Roman" pitchFamily="18" charset="0"/>
              <a:cs typeface="Arial" pitchFamily="34" charset="0"/>
            </a:endParaRPr>
          </a:p>
          <a:p>
            <a:pPr indent="990600" fontAlgn="auto">
              <a:spcBef>
                <a:spcPts val="0"/>
              </a:spcBef>
              <a:spcAft>
                <a:spcPts val="0"/>
              </a:spcAft>
              <a:defRPr/>
            </a:pPr>
            <a:endParaRPr lang="fr-FR" sz="1400" i="1" dirty="0">
              <a:solidFill>
                <a:srgbClr val="000000"/>
              </a:solidFill>
              <a:latin typeface="Calibri" pitchFamily="34" charset="0"/>
              <a:ea typeface="Times New Roman" pitchFamily="18" charset="0"/>
              <a:cs typeface="Arial" pitchFamily="34" charset="0"/>
            </a:endParaRPr>
          </a:p>
          <a:p>
            <a:pPr indent="990600" fontAlgn="auto">
              <a:spcBef>
                <a:spcPts val="0"/>
              </a:spcBef>
              <a:spcAft>
                <a:spcPts val="0"/>
              </a:spcAft>
              <a:defRPr/>
            </a:pPr>
            <a:r>
              <a:rPr lang="fr-FR" sz="1400" dirty="0">
                <a:solidFill>
                  <a:srgbClr val="000000"/>
                </a:solidFill>
                <a:latin typeface="Calibri" pitchFamily="34" charset="0"/>
                <a:ea typeface="Times New Roman" pitchFamily="18" charset="0"/>
                <a:cs typeface="Arial" pitchFamily="34" charset="0"/>
              </a:rPr>
              <a:t> </a:t>
            </a:r>
            <a:endParaRPr lang="fr-FR" dirty="0">
              <a:latin typeface="Arial" pitchFamily="34" charset="0"/>
              <a:cs typeface="Arial" pitchFamily="34" charset="0"/>
            </a:endParaRPr>
          </a:p>
        </p:txBody>
      </p:sp>
      <p:sp>
        <p:nvSpPr>
          <p:cNvPr id="26629" name="ZoneTexte 13"/>
          <p:cNvSpPr txBox="1">
            <a:spLocks noChangeArrowheads="1"/>
          </p:cNvSpPr>
          <p:nvPr/>
        </p:nvSpPr>
        <p:spPr bwMode="auto">
          <a:xfrm>
            <a:off x="971550" y="4437063"/>
            <a:ext cx="6929438" cy="307975"/>
          </a:xfrm>
          <a:prstGeom prst="rect">
            <a:avLst/>
          </a:prstGeom>
          <a:noFill/>
          <a:ln w="9525">
            <a:noFill/>
            <a:miter lim="800000"/>
            <a:headEnd/>
            <a:tailEnd/>
          </a:ln>
        </p:spPr>
        <p:txBody>
          <a:bodyPr>
            <a:spAutoFit/>
          </a:bodyPr>
          <a:lstStyle/>
          <a:p>
            <a:r>
              <a:rPr lang="fr-FR" sz="1400" b="1">
                <a:latin typeface="Calibri" pitchFamily="34" charset="0"/>
              </a:rPr>
              <a:t>Analyse comparative entre les doses théoriques et les résultats des dosimètres:</a:t>
            </a:r>
          </a:p>
        </p:txBody>
      </p:sp>
      <p:pic>
        <p:nvPicPr>
          <p:cNvPr id="26630" name="Picture 5"/>
          <p:cNvPicPr>
            <a:picLocks noChangeAspect="1" noChangeArrowheads="1"/>
          </p:cNvPicPr>
          <p:nvPr/>
        </p:nvPicPr>
        <p:blipFill>
          <a:blip r:embed="rId2"/>
          <a:srcRect/>
          <a:stretch>
            <a:fillRect/>
          </a:stretch>
        </p:blipFill>
        <p:spPr bwMode="auto">
          <a:xfrm>
            <a:off x="1071563" y="4786313"/>
            <a:ext cx="5072062" cy="1525587"/>
          </a:xfrm>
          <a:prstGeom prst="rect">
            <a:avLst/>
          </a:prstGeom>
          <a:noFill/>
          <a:ln w="9525">
            <a:noFill/>
            <a:miter lim="800000"/>
            <a:headEnd/>
            <a:tailEnd/>
          </a:ln>
        </p:spPr>
      </p:pic>
      <p:sp>
        <p:nvSpPr>
          <p:cNvPr id="26631" name="ZoneTexte 14"/>
          <p:cNvSpPr txBox="1">
            <a:spLocks noChangeArrowheads="1"/>
          </p:cNvSpPr>
          <p:nvPr/>
        </p:nvSpPr>
        <p:spPr bwMode="auto">
          <a:xfrm>
            <a:off x="6215063" y="4786313"/>
            <a:ext cx="2571750" cy="1938337"/>
          </a:xfrm>
          <a:prstGeom prst="rect">
            <a:avLst/>
          </a:prstGeom>
          <a:noFill/>
          <a:ln w="9525">
            <a:noFill/>
            <a:miter lim="800000"/>
            <a:headEnd/>
            <a:tailEnd/>
          </a:ln>
        </p:spPr>
        <p:txBody>
          <a:bodyPr>
            <a:spAutoFit/>
          </a:bodyPr>
          <a:lstStyle/>
          <a:p>
            <a:r>
              <a:rPr lang="fr-FR" sz="1200" b="1">
                <a:latin typeface="Calibri" pitchFamily="34" charset="0"/>
              </a:rPr>
              <a:t>Remarques : </a:t>
            </a:r>
            <a:r>
              <a:rPr lang="fr-FR" sz="1200">
                <a:latin typeface="Calibri" pitchFamily="34" charset="0"/>
              </a:rPr>
              <a:t>Les résultats des dosimètres ne sont pas représentatifs des doses théoriques calculées.</a:t>
            </a:r>
          </a:p>
          <a:p>
            <a:r>
              <a:rPr lang="fr-FR" sz="1200">
                <a:latin typeface="Calibri" pitchFamily="34" charset="0"/>
              </a:rPr>
              <a:t>Composante Béta+?</a:t>
            </a:r>
          </a:p>
          <a:p>
            <a:r>
              <a:rPr lang="fr-FR" sz="1200">
                <a:latin typeface="Calibri" pitchFamily="34" charset="0"/>
              </a:rPr>
              <a:t>Surestimation évidente du calcul.</a:t>
            </a:r>
          </a:p>
          <a:p>
            <a:r>
              <a:rPr lang="fr-FR" sz="1200" b="1">
                <a:latin typeface="Calibri" pitchFamily="34" charset="0"/>
              </a:rPr>
              <a:t>Le dilemme de la PCR est de dire :</a:t>
            </a:r>
          </a:p>
          <a:p>
            <a:r>
              <a:rPr lang="fr-FR" sz="1200">
                <a:latin typeface="Calibri" pitchFamily="34" charset="0"/>
              </a:rPr>
              <a:t>« En toute honnêteté, ça ne peut pas être plus, mais il est impossible d’affirmer que c’est moins… »  </a:t>
            </a:r>
          </a:p>
          <a:p>
            <a:endParaRPr lang="fr-FR" sz="120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re 1"/>
          <p:cNvSpPr>
            <a:spLocks noGrp="1"/>
          </p:cNvSpPr>
          <p:nvPr>
            <p:ph type="title"/>
          </p:nvPr>
        </p:nvSpPr>
        <p:spPr>
          <a:xfrm>
            <a:off x="642938" y="357188"/>
            <a:ext cx="8229600" cy="1143000"/>
          </a:xfrm>
        </p:spPr>
        <p:txBody>
          <a:bodyPr/>
          <a:lstStyle/>
          <a:p>
            <a:r>
              <a:rPr lang="fr-FR" smtClean="0"/>
              <a:t>L’Etude dosimétrique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7651" name="ZoneTexte 5"/>
          <p:cNvSpPr txBox="1">
            <a:spLocks noChangeArrowheads="1"/>
          </p:cNvSpPr>
          <p:nvPr/>
        </p:nvSpPr>
        <p:spPr bwMode="auto">
          <a:xfrm>
            <a:off x="2214563" y="2143125"/>
            <a:ext cx="6500812" cy="369888"/>
          </a:xfrm>
          <a:prstGeom prst="rect">
            <a:avLst/>
          </a:prstGeom>
          <a:noFill/>
          <a:ln w="9525">
            <a:noFill/>
            <a:miter lim="800000"/>
            <a:headEnd/>
            <a:tailEnd/>
          </a:ln>
        </p:spPr>
        <p:txBody>
          <a:bodyPr>
            <a:spAutoFit/>
          </a:bodyPr>
          <a:lstStyle/>
          <a:p>
            <a:endParaRPr lang="fr-FR">
              <a:latin typeface="Calibri" pitchFamily="34" charset="0"/>
            </a:endParaRPr>
          </a:p>
        </p:txBody>
      </p:sp>
      <p:sp>
        <p:nvSpPr>
          <p:cNvPr id="27652" name="ZoneTexte 8"/>
          <p:cNvSpPr txBox="1">
            <a:spLocks noChangeArrowheads="1"/>
          </p:cNvSpPr>
          <p:nvPr/>
        </p:nvSpPr>
        <p:spPr bwMode="auto">
          <a:xfrm>
            <a:off x="971550" y="1700213"/>
            <a:ext cx="7429500" cy="585787"/>
          </a:xfrm>
          <a:prstGeom prst="rect">
            <a:avLst/>
          </a:prstGeom>
          <a:noFill/>
          <a:ln w="9525">
            <a:noFill/>
            <a:miter lim="800000"/>
            <a:headEnd/>
            <a:tailEnd/>
          </a:ln>
        </p:spPr>
        <p:txBody>
          <a:bodyPr>
            <a:spAutoFit/>
          </a:bodyPr>
          <a:lstStyle/>
          <a:p>
            <a:r>
              <a:rPr lang="fr-FR" sz="1400" b="1">
                <a:latin typeface="Calibri" pitchFamily="34" charset="0"/>
              </a:rPr>
              <a:t>Calcul du dépassement de dose de l’agent 2 :</a:t>
            </a:r>
          </a:p>
          <a:p>
            <a:endParaRPr lang="fr-FR" sz="400">
              <a:latin typeface="Calibri" pitchFamily="34" charset="0"/>
            </a:endParaRPr>
          </a:p>
          <a:p>
            <a:r>
              <a:rPr lang="fr-FR" sz="1400">
                <a:latin typeface="Calibri" pitchFamily="34" charset="0"/>
              </a:rPr>
              <a:t>		Cycle sur 12 mois roulants, dose aux extrémités en mSv.</a:t>
            </a:r>
          </a:p>
        </p:txBody>
      </p:sp>
      <p:pic>
        <p:nvPicPr>
          <p:cNvPr id="27653" name="Picture 3"/>
          <p:cNvPicPr>
            <a:picLocks noChangeAspect="1" noChangeArrowheads="1"/>
          </p:cNvPicPr>
          <p:nvPr/>
        </p:nvPicPr>
        <p:blipFill>
          <a:blip r:embed="rId2"/>
          <a:srcRect/>
          <a:stretch>
            <a:fillRect/>
          </a:stretch>
        </p:blipFill>
        <p:spPr bwMode="auto">
          <a:xfrm>
            <a:off x="684213" y="2997200"/>
            <a:ext cx="7839075" cy="12144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re 1"/>
          <p:cNvSpPr>
            <a:spLocks noGrp="1"/>
          </p:cNvSpPr>
          <p:nvPr>
            <p:ph type="title"/>
          </p:nvPr>
        </p:nvSpPr>
        <p:spPr>
          <a:xfrm>
            <a:off x="611188" y="188913"/>
            <a:ext cx="8229600" cy="1143000"/>
          </a:xfrm>
        </p:spPr>
        <p:txBody>
          <a:bodyPr/>
          <a:lstStyle/>
          <a:p>
            <a:r>
              <a:rPr lang="fr-FR" smtClean="0"/>
              <a:t>Analyse des dysfonctionnements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8675" name="ZoneTexte 5"/>
          <p:cNvSpPr txBox="1">
            <a:spLocks noChangeArrowheads="1"/>
          </p:cNvSpPr>
          <p:nvPr/>
        </p:nvSpPr>
        <p:spPr bwMode="auto">
          <a:xfrm>
            <a:off x="714375" y="1500188"/>
            <a:ext cx="6500813" cy="5484812"/>
          </a:xfrm>
          <a:prstGeom prst="rect">
            <a:avLst/>
          </a:prstGeom>
          <a:noFill/>
          <a:ln w="9525">
            <a:noFill/>
            <a:miter lim="800000"/>
            <a:headEnd/>
            <a:tailEnd/>
          </a:ln>
        </p:spPr>
        <p:txBody>
          <a:bodyPr>
            <a:spAutoFit/>
          </a:bodyPr>
          <a:lstStyle/>
          <a:p>
            <a:r>
              <a:rPr lang="fr-FR" b="1">
                <a:latin typeface="Calibri" pitchFamily="34" charset="0"/>
              </a:rPr>
              <a:t>Dysfonctionnement humain :</a:t>
            </a:r>
            <a:endParaRPr lang="fr-FR">
              <a:latin typeface="Calibri" pitchFamily="34" charset="0"/>
            </a:endParaRPr>
          </a:p>
          <a:p>
            <a:endParaRPr lang="fr-FR" sz="1400">
              <a:latin typeface="Calibri" pitchFamily="34" charset="0"/>
            </a:endParaRPr>
          </a:p>
          <a:p>
            <a:endParaRPr lang="fr-FR" sz="400">
              <a:latin typeface="Calibri" pitchFamily="34" charset="0"/>
            </a:endParaRPr>
          </a:p>
          <a:p>
            <a:r>
              <a:rPr lang="fr-FR" sz="1400" b="1">
                <a:latin typeface="Calibri" pitchFamily="34" charset="0"/>
              </a:rPr>
              <a:t>Une mauvaise évaluation des risques : </a:t>
            </a:r>
          </a:p>
          <a:p>
            <a:endParaRPr lang="fr-FR" sz="400">
              <a:latin typeface="Calibri" pitchFamily="34" charset="0"/>
            </a:endParaRPr>
          </a:p>
          <a:p>
            <a:r>
              <a:rPr lang="fr-FR" sz="1400" i="1">
                <a:latin typeface="Calibri" pitchFamily="34" charset="0"/>
              </a:rPr>
              <a:t>	La PCR n’a pas correctement évalué et anticipé les risques liés à l’utilisation 	d’un nouveau dispositif.</a:t>
            </a:r>
            <a:r>
              <a:rPr lang="fr-FR" sz="1400" i="1">
                <a:latin typeface="Calibri" pitchFamily="34" charset="0"/>
                <a:cs typeface="Arial" charset="0"/>
              </a:rPr>
              <a:t> </a:t>
            </a:r>
          </a:p>
          <a:p>
            <a:pPr algn="just">
              <a:spcBef>
                <a:spcPct val="20000"/>
              </a:spcBef>
            </a:pPr>
            <a:r>
              <a:rPr lang="fr-FR" sz="1400" b="1">
                <a:latin typeface="Calibri" pitchFamily="34" charset="0"/>
                <a:cs typeface="Arial" charset="0"/>
              </a:rPr>
              <a:t>Une situation inhabituelle ou déstabilisante :  </a:t>
            </a:r>
          </a:p>
          <a:p>
            <a:pPr algn="just">
              <a:spcBef>
                <a:spcPct val="20000"/>
              </a:spcBef>
            </a:pPr>
            <a:r>
              <a:rPr lang="fr-FR" sz="1400">
                <a:latin typeface="Calibri" pitchFamily="34" charset="0"/>
                <a:cs typeface="Arial" charset="0"/>
              </a:rPr>
              <a:t>	Manque d’effectif.</a:t>
            </a:r>
          </a:p>
          <a:p>
            <a:pPr algn="just">
              <a:spcBef>
                <a:spcPct val="20000"/>
              </a:spcBef>
            </a:pPr>
            <a:r>
              <a:rPr lang="fr-FR" sz="1400">
                <a:latin typeface="Calibri" pitchFamily="34" charset="0"/>
                <a:cs typeface="Arial" charset="0"/>
              </a:rPr>
              <a:t>	Prise de service sur nouveau poste (rotation des effectifs).</a:t>
            </a:r>
          </a:p>
          <a:p>
            <a:pPr algn="just">
              <a:spcBef>
                <a:spcPct val="20000"/>
              </a:spcBef>
            </a:pPr>
            <a:endParaRPr lang="fr-FR" sz="400">
              <a:latin typeface="Calibri" pitchFamily="34" charset="0"/>
              <a:cs typeface="Arial" charset="0"/>
            </a:endParaRPr>
          </a:p>
          <a:p>
            <a:pPr algn="just">
              <a:spcBef>
                <a:spcPct val="20000"/>
              </a:spcBef>
            </a:pPr>
            <a:r>
              <a:rPr lang="fr-FR" sz="1400" b="1">
                <a:latin typeface="Calibri" pitchFamily="34" charset="0"/>
                <a:cs typeface="Arial" charset="0"/>
              </a:rPr>
              <a:t>Des signaux d’alerte mal compris, mal interprétés :</a:t>
            </a:r>
          </a:p>
          <a:p>
            <a:pPr algn="just">
              <a:spcBef>
                <a:spcPct val="20000"/>
              </a:spcBef>
            </a:pPr>
            <a:endParaRPr lang="fr-FR" sz="400">
              <a:latin typeface="Calibri" pitchFamily="34" charset="0"/>
              <a:cs typeface="Arial" charset="0"/>
            </a:endParaRPr>
          </a:p>
          <a:p>
            <a:pPr algn="just">
              <a:spcBef>
                <a:spcPct val="20000"/>
              </a:spcBef>
            </a:pPr>
            <a:r>
              <a:rPr lang="fr-FR" sz="1400">
                <a:latin typeface="Calibri" pitchFamily="34" charset="0"/>
                <a:cs typeface="Arial" charset="0"/>
              </a:rPr>
              <a:t>	Difficultés  rencontrées dans la préparation ou l’injection des doses.</a:t>
            </a:r>
          </a:p>
          <a:p>
            <a:pPr algn="just">
              <a:spcBef>
                <a:spcPct val="20000"/>
              </a:spcBef>
            </a:pPr>
            <a:r>
              <a:rPr lang="fr-FR" sz="1400">
                <a:latin typeface="Calibri" pitchFamily="34" charset="0"/>
                <a:cs typeface="Arial" charset="0"/>
              </a:rPr>
              <a:t>	Pré-alarme de débit d’un dosimètre. </a:t>
            </a:r>
          </a:p>
          <a:p>
            <a:pPr algn="just">
              <a:spcBef>
                <a:spcPct val="20000"/>
              </a:spcBef>
            </a:pPr>
            <a:endParaRPr lang="fr-FR" sz="400">
              <a:latin typeface="Calibri" pitchFamily="34" charset="0"/>
              <a:cs typeface="Arial" charset="0"/>
            </a:endParaRPr>
          </a:p>
          <a:p>
            <a:pPr algn="just">
              <a:spcBef>
                <a:spcPct val="20000"/>
              </a:spcBef>
            </a:pPr>
            <a:r>
              <a:rPr lang="fr-FR" sz="1400" b="1">
                <a:latin typeface="Calibri" pitchFamily="34" charset="0"/>
                <a:cs typeface="Arial" charset="0"/>
              </a:rPr>
              <a:t>Des procédures mal maitrisées en situation d’urgence :</a:t>
            </a:r>
          </a:p>
          <a:p>
            <a:pPr algn="just">
              <a:spcBef>
                <a:spcPct val="20000"/>
              </a:spcBef>
            </a:pPr>
            <a:r>
              <a:rPr lang="fr-FR" sz="1400">
                <a:latin typeface="Calibri" pitchFamily="34" charset="0"/>
                <a:cs typeface="Arial" charset="0"/>
              </a:rPr>
              <a:t>	Utilisation des appareils de mesure.</a:t>
            </a:r>
          </a:p>
          <a:p>
            <a:pPr algn="just">
              <a:spcBef>
                <a:spcPct val="20000"/>
              </a:spcBef>
            </a:pPr>
            <a:r>
              <a:rPr lang="fr-FR" sz="1400">
                <a:latin typeface="Calibri" pitchFamily="34" charset="0"/>
                <a:cs typeface="Arial" charset="0"/>
              </a:rPr>
              <a:t>	Décontamination.</a:t>
            </a:r>
          </a:p>
          <a:p>
            <a:pPr algn="just">
              <a:spcBef>
                <a:spcPct val="20000"/>
              </a:spcBef>
            </a:pPr>
            <a:endParaRPr lang="fr-FR" sz="400">
              <a:latin typeface="Calibri" pitchFamily="34" charset="0"/>
              <a:cs typeface="Arial" charset="0"/>
            </a:endParaRPr>
          </a:p>
          <a:p>
            <a:pPr algn="just">
              <a:spcBef>
                <a:spcPct val="20000"/>
              </a:spcBef>
            </a:pPr>
            <a:r>
              <a:rPr lang="fr-FR" sz="1400" b="1">
                <a:latin typeface="Calibri" pitchFamily="34" charset="0"/>
                <a:cs typeface="Arial" charset="0"/>
              </a:rPr>
              <a:t>Des comportements inappropriés, irresponsables :</a:t>
            </a:r>
          </a:p>
          <a:p>
            <a:pPr algn="just">
              <a:spcBef>
                <a:spcPct val="20000"/>
              </a:spcBef>
            </a:pPr>
            <a:r>
              <a:rPr lang="fr-FR" sz="1400">
                <a:latin typeface="Calibri" pitchFamily="34" charset="0"/>
                <a:cs typeface="Arial" charset="0"/>
              </a:rPr>
              <a:t>	Non déclaration d’une situation dégradée.</a:t>
            </a:r>
          </a:p>
          <a:p>
            <a:pPr algn="just">
              <a:spcBef>
                <a:spcPct val="20000"/>
              </a:spcBef>
            </a:pPr>
            <a:r>
              <a:rPr lang="fr-FR" sz="1400">
                <a:latin typeface="Calibri" pitchFamily="34" charset="0"/>
                <a:cs typeface="Arial" charset="0"/>
              </a:rPr>
              <a:t>	Non respect des règles élémentaires de radioprotection.  </a:t>
            </a:r>
          </a:p>
          <a:p>
            <a:pPr algn="just">
              <a:spcBef>
                <a:spcPct val="20000"/>
              </a:spcBef>
            </a:pPr>
            <a:endParaRPr lang="fr-FR" sz="1400">
              <a:latin typeface="Calibri" pitchFamily="34" charset="0"/>
              <a:cs typeface="Arial" charset="0"/>
            </a:endParaRPr>
          </a:p>
          <a:p>
            <a:pPr algn="just">
              <a:spcBef>
                <a:spcPct val="20000"/>
              </a:spcBef>
            </a:pPr>
            <a:endParaRPr lang="fr-FR" sz="1400">
              <a:latin typeface="Calibri" pitchFamily="34" charset="0"/>
            </a:endParaRPr>
          </a:p>
          <a:p>
            <a:endParaRPr lang="fr-FR" sz="140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Kit014.jpg"/>
          <p:cNvPicPr>
            <a:picLocks noChangeAspect="1"/>
          </p:cNvPicPr>
          <p:nvPr/>
        </p:nvPicPr>
        <p:blipFill>
          <a:blip r:embed="rId2"/>
          <a:srcRect/>
          <a:stretch>
            <a:fillRect/>
          </a:stretch>
        </p:blipFill>
        <p:spPr bwMode="auto">
          <a:xfrm>
            <a:off x="6715125" y="4214813"/>
            <a:ext cx="2143125" cy="2379662"/>
          </a:xfrm>
          <a:prstGeom prst="rect">
            <a:avLst/>
          </a:prstGeom>
          <a:noFill/>
          <a:ln w="9525">
            <a:noFill/>
            <a:miter lim="800000"/>
            <a:headEnd/>
            <a:tailEnd/>
          </a:ln>
        </p:spPr>
      </p:pic>
      <p:sp>
        <p:nvSpPr>
          <p:cNvPr id="29698" name="Titre 1"/>
          <p:cNvSpPr>
            <a:spLocks noGrp="1"/>
          </p:cNvSpPr>
          <p:nvPr>
            <p:ph type="title"/>
          </p:nvPr>
        </p:nvSpPr>
        <p:spPr>
          <a:xfrm>
            <a:off x="611188" y="188913"/>
            <a:ext cx="8229600" cy="1143000"/>
          </a:xfrm>
        </p:spPr>
        <p:txBody>
          <a:bodyPr/>
          <a:lstStyle/>
          <a:p>
            <a:r>
              <a:rPr lang="fr-FR" smtClean="0"/>
              <a:t>Analyse des dysfonctionnements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29700" name="ZoneTexte 5"/>
          <p:cNvSpPr txBox="1">
            <a:spLocks noChangeArrowheads="1"/>
          </p:cNvSpPr>
          <p:nvPr/>
        </p:nvSpPr>
        <p:spPr bwMode="auto">
          <a:xfrm>
            <a:off x="684213" y="1341438"/>
            <a:ext cx="6500812" cy="368300"/>
          </a:xfrm>
          <a:prstGeom prst="rect">
            <a:avLst/>
          </a:prstGeom>
          <a:noFill/>
          <a:ln w="9525">
            <a:noFill/>
            <a:miter lim="800000"/>
            <a:headEnd/>
            <a:tailEnd/>
          </a:ln>
        </p:spPr>
        <p:txBody>
          <a:bodyPr>
            <a:spAutoFit/>
          </a:bodyPr>
          <a:lstStyle/>
          <a:p>
            <a:r>
              <a:rPr lang="fr-FR" b="1">
                <a:latin typeface="Calibri" pitchFamily="34" charset="0"/>
              </a:rPr>
              <a:t>Dysfonctionnement matériel :</a:t>
            </a:r>
          </a:p>
        </p:txBody>
      </p:sp>
      <p:sp>
        <p:nvSpPr>
          <p:cNvPr id="5" name="ZoneTexte 4"/>
          <p:cNvSpPr txBox="1">
            <a:spLocks noChangeArrowheads="1"/>
          </p:cNvSpPr>
          <p:nvPr/>
        </p:nvSpPr>
        <p:spPr bwMode="auto">
          <a:xfrm>
            <a:off x="714375" y="1857375"/>
            <a:ext cx="6500813" cy="307975"/>
          </a:xfrm>
          <a:prstGeom prst="rect">
            <a:avLst/>
          </a:prstGeom>
          <a:noFill/>
          <a:ln w="9525">
            <a:noFill/>
            <a:miter lim="800000"/>
            <a:headEnd/>
            <a:tailEnd/>
          </a:ln>
        </p:spPr>
        <p:txBody>
          <a:bodyPr>
            <a:spAutoFit/>
          </a:bodyPr>
          <a:lstStyle/>
          <a:p>
            <a:r>
              <a:rPr lang="fr-FR" sz="1400" b="1">
                <a:latin typeface="Calibri" pitchFamily="34" charset="0"/>
              </a:rPr>
              <a:t>Complexité d’assemblage des kits :</a:t>
            </a:r>
          </a:p>
        </p:txBody>
      </p:sp>
      <p:pic>
        <p:nvPicPr>
          <p:cNvPr id="19" name="Image 18" descr="Kit 1.jpg"/>
          <p:cNvPicPr>
            <a:picLocks noChangeAspect="1"/>
          </p:cNvPicPr>
          <p:nvPr/>
        </p:nvPicPr>
        <p:blipFill>
          <a:blip r:embed="rId3"/>
          <a:srcRect/>
          <a:stretch>
            <a:fillRect/>
          </a:stretch>
        </p:blipFill>
        <p:spPr bwMode="auto">
          <a:xfrm>
            <a:off x="179388" y="2276475"/>
            <a:ext cx="4286250" cy="4059238"/>
          </a:xfrm>
          <a:prstGeom prst="rect">
            <a:avLst/>
          </a:prstGeom>
          <a:noFill/>
          <a:ln w="9525">
            <a:noFill/>
            <a:miter lim="800000"/>
            <a:headEnd/>
            <a:tailEnd/>
          </a:ln>
        </p:spPr>
      </p:pic>
      <p:pic>
        <p:nvPicPr>
          <p:cNvPr id="20" name="Image 19" descr="Kit3.jpg"/>
          <p:cNvPicPr>
            <a:picLocks noChangeAspect="1"/>
          </p:cNvPicPr>
          <p:nvPr/>
        </p:nvPicPr>
        <p:blipFill>
          <a:blip r:embed="rId4"/>
          <a:srcRect/>
          <a:stretch>
            <a:fillRect/>
          </a:stretch>
        </p:blipFill>
        <p:spPr bwMode="auto">
          <a:xfrm>
            <a:off x="4211638" y="1268413"/>
            <a:ext cx="3024187" cy="340518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55"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strVal val="#ppt_w*0.70"/>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Effect transition="in" filter="fade">
                                      <p:cBhvr>
                                        <p:cTn id="15" dur="1000"/>
                                        <p:tgtEl>
                                          <p:spTgt spid="19"/>
                                        </p:tgtEl>
                                      </p:cBhvr>
                                    </p:animEffect>
                                  </p:childTnLst>
                                </p:cTn>
                              </p:par>
                            </p:childTnLst>
                          </p:cTn>
                        </p:par>
                        <p:par>
                          <p:cTn id="16" fill="hold">
                            <p:stCondLst>
                              <p:cond delay="2000"/>
                            </p:stCondLst>
                            <p:childTnLst>
                              <p:par>
                                <p:cTn id="17" presetID="55" presetClass="entr" presetSubtype="0" fill="hold" nodeType="after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strVal val="#ppt_w*0.70"/>
                                          </p:val>
                                        </p:tav>
                                        <p:tav tm="100000">
                                          <p:val>
                                            <p:strVal val="#ppt_w"/>
                                          </p:val>
                                        </p:tav>
                                      </p:tavLst>
                                    </p:anim>
                                    <p:anim calcmode="lin" valueType="num">
                                      <p:cBhvr>
                                        <p:cTn id="20" dur="1000" fill="hold"/>
                                        <p:tgtEl>
                                          <p:spTgt spid="20"/>
                                        </p:tgtEl>
                                        <p:attrNameLst>
                                          <p:attrName>ppt_h</p:attrName>
                                        </p:attrNameLst>
                                      </p:cBhvr>
                                      <p:tavLst>
                                        <p:tav tm="0">
                                          <p:val>
                                            <p:strVal val="#ppt_h"/>
                                          </p:val>
                                        </p:tav>
                                        <p:tav tm="100000">
                                          <p:val>
                                            <p:strVal val="#ppt_h"/>
                                          </p:val>
                                        </p:tav>
                                      </p:tavLst>
                                    </p:anim>
                                    <p:animEffect transition="in" filter="fade">
                                      <p:cBhvr>
                                        <p:cTn id="21" dur="1000"/>
                                        <p:tgtEl>
                                          <p:spTgt spid="20"/>
                                        </p:tgtEl>
                                      </p:cBhvr>
                                    </p:animEffect>
                                  </p:childTnLst>
                                </p:cTn>
                              </p:par>
                            </p:childTnLst>
                          </p:cTn>
                        </p:par>
                        <p:par>
                          <p:cTn id="22" fill="hold">
                            <p:stCondLst>
                              <p:cond delay="3000"/>
                            </p:stCondLst>
                            <p:childTnLst>
                              <p:par>
                                <p:cTn id="23" presetID="55" presetClass="entr" presetSubtype="0"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strVal val="#ppt_w*0.70"/>
                                          </p:val>
                                        </p:tav>
                                        <p:tav tm="100000">
                                          <p:val>
                                            <p:strVal val="#ppt_w"/>
                                          </p:val>
                                        </p:tav>
                                      </p:tavLst>
                                    </p:anim>
                                    <p:anim calcmode="lin" valueType="num">
                                      <p:cBhvr>
                                        <p:cTn id="26" dur="1000" fill="hold"/>
                                        <p:tgtEl>
                                          <p:spTgt spid="8"/>
                                        </p:tgtEl>
                                        <p:attrNameLst>
                                          <p:attrName>ppt_h</p:attrName>
                                        </p:attrNameLst>
                                      </p:cBhvr>
                                      <p:tavLst>
                                        <p:tav tm="0">
                                          <p:val>
                                            <p:strVal val="#ppt_h"/>
                                          </p:val>
                                        </p:tav>
                                        <p:tav tm="100000">
                                          <p:val>
                                            <p:strVal val="#ppt_h"/>
                                          </p:val>
                                        </p:tav>
                                      </p:tavLst>
                                    </p:anim>
                                    <p:animEffect transition="in" filter="fade">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30722" name="ZoneTexte 5"/>
          <p:cNvSpPr txBox="1">
            <a:spLocks noChangeArrowheads="1"/>
          </p:cNvSpPr>
          <p:nvPr/>
        </p:nvSpPr>
        <p:spPr bwMode="auto">
          <a:xfrm>
            <a:off x="714375" y="1500188"/>
            <a:ext cx="6500813" cy="307975"/>
          </a:xfrm>
          <a:prstGeom prst="rect">
            <a:avLst/>
          </a:prstGeom>
          <a:noFill/>
          <a:ln w="9525">
            <a:noFill/>
            <a:miter lim="800000"/>
            <a:headEnd/>
            <a:tailEnd/>
          </a:ln>
        </p:spPr>
        <p:txBody>
          <a:bodyPr>
            <a:spAutoFit/>
          </a:bodyPr>
          <a:lstStyle/>
          <a:p>
            <a:endParaRPr lang="fr-FR" sz="1400">
              <a:latin typeface="Calibri" pitchFamily="34" charset="0"/>
            </a:endParaRPr>
          </a:p>
        </p:txBody>
      </p:sp>
      <p:sp>
        <p:nvSpPr>
          <p:cNvPr id="30723" name="ZoneTexte 6"/>
          <p:cNvSpPr txBox="1">
            <a:spLocks noChangeArrowheads="1"/>
          </p:cNvSpPr>
          <p:nvPr/>
        </p:nvSpPr>
        <p:spPr bwMode="auto">
          <a:xfrm>
            <a:off x="684213" y="1844675"/>
            <a:ext cx="6500812" cy="307975"/>
          </a:xfrm>
          <a:prstGeom prst="rect">
            <a:avLst/>
          </a:prstGeom>
          <a:noFill/>
          <a:ln w="9525">
            <a:noFill/>
            <a:miter lim="800000"/>
            <a:headEnd/>
            <a:tailEnd/>
          </a:ln>
        </p:spPr>
        <p:txBody>
          <a:bodyPr>
            <a:spAutoFit/>
          </a:bodyPr>
          <a:lstStyle/>
          <a:p>
            <a:r>
              <a:rPr lang="fr-FR" sz="1400" b="1">
                <a:latin typeface="Calibri" pitchFamily="34" charset="0"/>
              </a:rPr>
              <a:t>Contrôle visuel impossible de la phase de remplissage :</a:t>
            </a:r>
          </a:p>
        </p:txBody>
      </p:sp>
      <p:sp>
        <p:nvSpPr>
          <p:cNvPr id="30724" name="Titre 1"/>
          <p:cNvSpPr>
            <a:spLocks noGrp="1"/>
          </p:cNvSpPr>
          <p:nvPr>
            <p:ph type="title"/>
          </p:nvPr>
        </p:nvSpPr>
        <p:spPr/>
        <p:txBody>
          <a:bodyPr/>
          <a:lstStyle/>
          <a:p>
            <a:r>
              <a:rPr lang="fr-FR" smtClean="0"/>
              <a:t>Analyse des dysfonctionnements :</a:t>
            </a:r>
          </a:p>
        </p:txBody>
      </p:sp>
      <p:sp>
        <p:nvSpPr>
          <p:cNvPr id="30725" name="ZoneTexte 15"/>
          <p:cNvSpPr txBox="1">
            <a:spLocks noChangeArrowheads="1"/>
          </p:cNvSpPr>
          <p:nvPr/>
        </p:nvSpPr>
        <p:spPr bwMode="auto">
          <a:xfrm>
            <a:off x="684213" y="1341438"/>
            <a:ext cx="6500812" cy="368300"/>
          </a:xfrm>
          <a:prstGeom prst="rect">
            <a:avLst/>
          </a:prstGeom>
          <a:noFill/>
          <a:ln w="9525">
            <a:noFill/>
            <a:miter lim="800000"/>
            <a:headEnd/>
            <a:tailEnd/>
          </a:ln>
        </p:spPr>
        <p:txBody>
          <a:bodyPr>
            <a:spAutoFit/>
          </a:bodyPr>
          <a:lstStyle/>
          <a:p>
            <a:r>
              <a:rPr lang="fr-FR" b="1">
                <a:latin typeface="Calibri" pitchFamily="34" charset="0"/>
              </a:rPr>
              <a:t>Dysfonctionnement matériel :</a:t>
            </a:r>
          </a:p>
        </p:txBody>
      </p:sp>
      <p:pic>
        <p:nvPicPr>
          <p:cNvPr id="30726" name="Image 16" descr="IMG_1184.JPG"/>
          <p:cNvPicPr>
            <a:picLocks noChangeAspect="1"/>
          </p:cNvPicPr>
          <p:nvPr/>
        </p:nvPicPr>
        <p:blipFill>
          <a:blip r:embed="rId2"/>
          <a:srcRect/>
          <a:stretch>
            <a:fillRect/>
          </a:stretch>
        </p:blipFill>
        <p:spPr bwMode="auto">
          <a:xfrm>
            <a:off x="6372225" y="2708275"/>
            <a:ext cx="2365375" cy="3168650"/>
          </a:xfrm>
          <a:prstGeom prst="rect">
            <a:avLst/>
          </a:prstGeom>
          <a:noFill/>
          <a:ln w="9525">
            <a:noFill/>
            <a:miter lim="800000"/>
            <a:headEnd/>
            <a:tailEnd/>
          </a:ln>
        </p:spPr>
      </p:pic>
      <p:pic>
        <p:nvPicPr>
          <p:cNvPr id="30727" name="Image 17" descr="IMG_1300.JPG"/>
          <p:cNvPicPr>
            <a:picLocks noChangeAspect="1"/>
          </p:cNvPicPr>
          <p:nvPr/>
        </p:nvPicPr>
        <p:blipFill>
          <a:blip r:embed="rId3"/>
          <a:srcRect/>
          <a:stretch>
            <a:fillRect/>
          </a:stretch>
        </p:blipFill>
        <p:spPr bwMode="auto">
          <a:xfrm>
            <a:off x="3851275" y="2420938"/>
            <a:ext cx="2163763" cy="2897187"/>
          </a:xfrm>
          <a:prstGeom prst="rect">
            <a:avLst/>
          </a:prstGeom>
          <a:noFill/>
          <a:ln w="9525">
            <a:noFill/>
            <a:miter lim="800000"/>
            <a:headEnd/>
            <a:tailEnd/>
          </a:ln>
        </p:spPr>
      </p:pic>
      <p:pic>
        <p:nvPicPr>
          <p:cNvPr id="30728" name="Image 22" descr="IMG_1301.JPG"/>
          <p:cNvPicPr>
            <a:picLocks noChangeAspect="1"/>
          </p:cNvPicPr>
          <p:nvPr/>
        </p:nvPicPr>
        <p:blipFill>
          <a:blip r:embed="rId4"/>
          <a:srcRect/>
          <a:stretch>
            <a:fillRect/>
          </a:stretch>
        </p:blipFill>
        <p:spPr bwMode="auto">
          <a:xfrm>
            <a:off x="468313" y="2205038"/>
            <a:ext cx="3063875" cy="4103687"/>
          </a:xfrm>
          <a:prstGeom prst="rect">
            <a:avLst/>
          </a:prstGeom>
          <a:noFill/>
          <a:ln w="9525">
            <a:solidFill>
              <a:srgbClr val="4F81BD"/>
            </a:solidFill>
            <a:miter lim="800000"/>
            <a:headEnd/>
            <a:tailEnd/>
          </a:ln>
        </p:spPr>
      </p:pic>
      <p:sp>
        <p:nvSpPr>
          <p:cNvPr id="2" name="Rectangle 1"/>
          <p:cNvSpPr/>
          <p:nvPr/>
        </p:nvSpPr>
        <p:spPr>
          <a:xfrm>
            <a:off x="1403350" y="2924175"/>
            <a:ext cx="431800" cy="73025"/>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p>
        </p:txBody>
      </p:sp>
      <p:sp>
        <p:nvSpPr>
          <p:cNvPr id="3" name="Rectangle 2"/>
          <p:cNvSpPr/>
          <p:nvPr/>
        </p:nvSpPr>
        <p:spPr>
          <a:xfrm>
            <a:off x="2124075" y="2924175"/>
            <a:ext cx="287338" cy="46038"/>
          </a:xfrm>
          <a:prstGeom prst="rect">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fr-F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re 1"/>
          <p:cNvSpPr>
            <a:spLocks noGrp="1"/>
          </p:cNvSpPr>
          <p:nvPr>
            <p:ph type="title"/>
          </p:nvPr>
        </p:nvSpPr>
        <p:spPr>
          <a:xfrm>
            <a:off x="642938" y="357188"/>
            <a:ext cx="8229600" cy="1143000"/>
          </a:xfrm>
        </p:spPr>
        <p:txBody>
          <a:bodyPr/>
          <a:lstStyle/>
          <a:p>
            <a:r>
              <a:rPr lang="fr-FR" smtClean="0"/>
              <a:t>Analyse des dysfonctionnements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31747" name="ZoneTexte 7"/>
          <p:cNvSpPr txBox="1">
            <a:spLocks noChangeArrowheads="1"/>
          </p:cNvSpPr>
          <p:nvPr/>
        </p:nvSpPr>
        <p:spPr bwMode="auto">
          <a:xfrm>
            <a:off x="684213" y="1773238"/>
            <a:ext cx="7858125" cy="307975"/>
          </a:xfrm>
          <a:prstGeom prst="rect">
            <a:avLst/>
          </a:prstGeom>
          <a:noFill/>
          <a:ln w="9525">
            <a:noFill/>
            <a:miter lim="800000"/>
            <a:headEnd/>
            <a:tailEnd/>
          </a:ln>
        </p:spPr>
        <p:txBody>
          <a:bodyPr>
            <a:spAutoFit/>
          </a:bodyPr>
          <a:lstStyle/>
          <a:p>
            <a:r>
              <a:rPr lang="fr-FR" sz="1400" b="1">
                <a:latin typeface="Calibri" pitchFamily="34" charset="0"/>
              </a:rPr>
              <a:t>Absence de dispositifs d’alarme : </a:t>
            </a:r>
            <a:r>
              <a:rPr lang="fr-FR" sz="1200" i="1">
                <a:latin typeface="Calibri" pitchFamily="34" charset="0"/>
              </a:rPr>
              <a:t>Détecteur de fuite, détecteur de pression, contaminamètre embarqué.</a:t>
            </a:r>
            <a:r>
              <a:rPr lang="fr-FR" sz="1400">
                <a:latin typeface="Calibri" pitchFamily="34" charset="0"/>
              </a:rPr>
              <a:t> </a:t>
            </a:r>
          </a:p>
        </p:txBody>
      </p:sp>
      <p:sp>
        <p:nvSpPr>
          <p:cNvPr id="9" name="ZoneTexte 8"/>
          <p:cNvSpPr txBox="1">
            <a:spLocks noChangeArrowheads="1"/>
          </p:cNvSpPr>
          <p:nvPr/>
        </p:nvSpPr>
        <p:spPr bwMode="auto">
          <a:xfrm>
            <a:off x="684213" y="2205038"/>
            <a:ext cx="7858125" cy="307975"/>
          </a:xfrm>
          <a:prstGeom prst="rect">
            <a:avLst/>
          </a:prstGeom>
          <a:noFill/>
          <a:ln w="9525">
            <a:noFill/>
            <a:miter lim="800000"/>
            <a:headEnd/>
            <a:tailEnd/>
          </a:ln>
        </p:spPr>
        <p:txBody>
          <a:bodyPr>
            <a:spAutoFit/>
          </a:bodyPr>
          <a:lstStyle/>
          <a:p>
            <a:r>
              <a:rPr lang="fr-FR" sz="1400" b="1">
                <a:latin typeface="Calibri" pitchFamily="34" charset="0"/>
              </a:rPr>
              <a:t>Puits d’activimètre en position oblique dirigé vers les pieds : </a:t>
            </a:r>
            <a:r>
              <a:rPr lang="fr-FR" sz="1200" i="1">
                <a:latin typeface="Calibri" pitchFamily="34" charset="0"/>
              </a:rPr>
              <a:t>Difficile à charger.</a:t>
            </a:r>
          </a:p>
        </p:txBody>
      </p:sp>
      <p:sp>
        <p:nvSpPr>
          <p:cNvPr id="31749" name="ZoneTexte 13"/>
          <p:cNvSpPr txBox="1">
            <a:spLocks noChangeArrowheads="1"/>
          </p:cNvSpPr>
          <p:nvPr/>
        </p:nvSpPr>
        <p:spPr bwMode="auto">
          <a:xfrm>
            <a:off x="684213" y="1341438"/>
            <a:ext cx="6500812" cy="368300"/>
          </a:xfrm>
          <a:prstGeom prst="rect">
            <a:avLst/>
          </a:prstGeom>
          <a:noFill/>
          <a:ln w="9525">
            <a:noFill/>
            <a:miter lim="800000"/>
            <a:headEnd/>
            <a:tailEnd/>
          </a:ln>
        </p:spPr>
        <p:txBody>
          <a:bodyPr>
            <a:spAutoFit/>
          </a:bodyPr>
          <a:lstStyle/>
          <a:p>
            <a:r>
              <a:rPr lang="fr-FR" b="1">
                <a:latin typeface="Calibri" pitchFamily="34" charset="0"/>
              </a:rPr>
              <a:t>Dysfonctionnement matériel :</a:t>
            </a:r>
          </a:p>
        </p:txBody>
      </p:sp>
      <p:pic>
        <p:nvPicPr>
          <p:cNvPr id="20" name="Image 19" descr="ver.JPEG"/>
          <p:cNvPicPr>
            <a:picLocks noChangeAspect="1"/>
          </p:cNvPicPr>
          <p:nvPr/>
        </p:nvPicPr>
        <p:blipFill>
          <a:blip r:embed="rId3"/>
          <a:srcRect/>
          <a:stretch>
            <a:fillRect/>
          </a:stretch>
        </p:blipFill>
        <p:spPr bwMode="auto">
          <a:xfrm>
            <a:off x="6715125" y="2286000"/>
            <a:ext cx="2130425" cy="1714500"/>
          </a:xfrm>
          <a:prstGeom prst="rect">
            <a:avLst/>
          </a:prstGeom>
          <a:noFill/>
          <a:ln w="9525">
            <a:noFill/>
            <a:miter lim="800000"/>
            <a:headEnd/>
            <a:tailEnd/>
          </a:ln>
        </p:spPr>
      </p:pic>
      <p:pic>
        <p:nvPicPr>
          <p:cNvPr id="15" name="Image 14" descr="sortie.JPEG"/>
          <p:cNvPicPr>
            <a:picLocks noChangeAspect="1"/>
          </p:cNvPicPr>
          <p:nvPr/>
        </p:nvPicPr>
        <p:blipFill>
          <a:blip r:embed="rId4"/>
          <a:srcRect/>
          <a:stretch>
            <a:fillRect/>
          </a:stretch>
        </p:blipFill>
        <p:spPr bwMode="auto">
          <a:xfrm>
            <a:off x="5214938" y="3571875"/>
            <a:ext cx="2011362" cy="1646238"/>
          </a:xfrm>
          <a:prstGeom prst="rect">
            <a:avLst/>
          </a:prstGeom>
          <a:noFill/>
          <a:ln w="9525">
            <a:noFill/>
            <a:miter lim="800000"/>
            <a:headEnd/>
            <a:tailEnd/>
          </a:ln>
        </p:spPr>
      </p:pic>
      <p:pic>
        <p:nvPicPr>
          <p:cNvPr id="19" name="Image 18" descr="Intro.JPEG"/>
          <p:cNvPicPr>
            <a:picLocks noChangeAspect="1"/>
          </p:cNvPicPr>
          <p:nvPr/>
        </p:nvPicPr>
        <p:blipFill>
          <a:blip r:embed="rId5"/>
          <a:srcRect/>
          <a:stretch>
            <a:fillRect/>
          </a:stretch>
        </p:blipFill>
        <p:spPr bwMode="auto">
          <a:xfrm>
            <a:off x="6786563" y="4929188"/>
            <a:ext cx="2008187" cy="1571625"/>
          </a:xfrm>
          <a:prstGeom prst="rect">
            <a:avLst/>
          </a:prstGeom>
          <a:noFill/>
          <a:ln w="9525">
            <a:noFill/>
            <a:miter lim="800000"/>
            <a:headEnd/>
            <a:tailEnd/>
          </a:ln>
        </p:spPr>
      </p:pic>
      <p:pic>
        <p:nvPicPr>
          <p:cNvPr id="3" name="Shape">
            <a:hlinkClick r:id="" action="ppaction://media"/>
          </p:cNvPr>
          <p:cNvPicPr>
            <a:picLocks noRot="1" noChangeAspect="1"/>
          </p:cNvPicPr>
          <p:nvPr>
            <a:videoFile r:link="rId1"/>
          </p:nvPr>
        </p:nvPicPr>
        <p:blipFill>
          <a:blip r:embed="rId6"/>
          <a:srcRect l="21190" t="12657" b="13467"/>
          <a:stretch>
            <a:fillRect/>
          </a:stretch>
        </p:blipFill>
        <p:spPr bwMode="auto">
          <a:xfrm>
            <a:off x="827088" y="2924175"/>
            <a:ext cx="4243387" cy="29829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0.70"/>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Effect transition="in" filter="fade">
                                      <p:cBhvr>
                                        <p:cTn id="15" dur="1000"/>
                                        <p:tgtEl>
                                          <p:spTgt spid="3"/>
                                        </p:tgtEl>
                                      </p:cBhvr>
                                    </p:animEffect>
                                  </p:childTnLst>
                                </p:cTn>
                              </p:par>
                            </p:childTnLst>
                          </p:cTn>
                        </p:par>
                        <p:par>
                          <p:cTn id="16" fill="hold">
                            <p:stCondLst>
                              <p:cond delay="2000"/>
                            </p:stCondLst>
                            <p:childTnLst>
                              <p:par>
                                <p:cTn id="17" presetID="1" presetClass="mediacall" presetSubtype="0" fill="hold" nodeType="afterEffect">
                                  <p:stCondLst>
                                    <p:cond delay="0"/>
                                  </p:stCondLst>
                                  <p:childTnLst>
                                    <p:cmd type="call" cmd="playFrom(0.0)">
                                      <p:cBhvr>
                                        <p:cTn id="18" dur="29572" fill="hold"/>
                                        <p:tgtEl>
                                          <p:spTgt spid="3"/>
                                        </p:tgtEl>
                                      </p:cBhvr>
                                    </p:cmd>
                                  </p:childTnLst>
                                </p:cTn>
                              </p:par>
                              <p:par>
                                <p:cTn id="19" presetID="55" presetClass="entr" presetSubtype="0" fill="hold" nodeType="withEffect">
                                  <p:stCondLst>
                                    <p:cond delay="10000"/>
                                  </p:stCondLst>
                                  <p:childTnLst>
                                    <p:set>
                                      <p:cBhvr>
                                        <p:cTn id="20" dur="1" fill="hold">
                                          <p:stCondLst>
                                            <p:cond delay="0"/>
                                          </p:stCondLst>
                                        </p:cTn>
                                        <p:tgtEl>
                                          <p:spTgt spid="20"/>
                                        </p:tgtEl>
                                        <p:attrNameLst>
                                          <p:attrName>style.visibility</p:attrName>
                                        </p:attrNameLst>
                                      </p:cBhvr>
                                      <p:to>
                                        <p:strVal val="visible"/>
                                      </p:to>
                                    </p:set>
                                    <p:anim calcmode="lin" valueType="num">
                                      <p:cBhvr>
                                        <p:cTn id="21" dur="1000" fill="hold"/>
                                        <p:tgtEl>
                                          <p:spTgt spid="20"/>
                                        </p:tgtEl>
                                        <p:attrNameLst>
                                          <p:attrName>ppt_w</p:attrName>
                                        </p:attrNameLst>
                                      </p:cBhvr>
                                      <p:tavLst>
                                        <p:tav tm="0">
                                          <p:val>
                                            <p:strVal val="#ppt_w*0.70"/>
                                          </p:val>
                                        </p:tav>
                                        <p:tav tm="100000">
                                          <p:val>
                                            <p:strVal val="#ppt_w"/>
                                          </p:val>
                                        </p:tav>
                                      </p:tavLst>
                                    </p:anim>
                                    <p:anim calcmode="lin" valueType="num">
                                      <p:cBhvr>
                                        <p:cTn id="22" dur="1000" fill="hold"/>
                                        <p:tgtEl>
                                          <p:spTgt spid="20"/>
                                        </p:tgtEl>
                                        <p:attrNameLst>
                                          <p:attrName>ppt_h</p:attrName>
                                        </p:attrNameLst>
                                      </p:cBhvr>
                                      <p:tavLst>
                                        <p:tav tm="0">
                                          <p:val>
                                            <p:strVal val="#ppt_h"/>
                                          </p:val>
                                        </p:tav>
                                        <p:tav tm="100000">
                                          <p:val>
                                            <p:strVal val="#ppt_h"/>
                                          </p:val>
                                        </p:tav>
                                      </p:tavLst>
                                    </p:anim>
                                    <p:animEffect transition="in" filter="fade">
                                      <p:cBhvr>
                                        <p:cTn id="23" dur="1000"/>
                                        <p:tgtEl>
                                          <p:spTgt spid="20"/>
                                        </p:tgtEl>
                                      </p:cBhvr>
                                    </p:animEffect>
                                  </p:childTnLst>
                                </p:cTn>
                              </p:par>
                              <p:par>
                                <p:cTn id="24" presetID="55" presetClass="entr" presetSubtype="0" fill="hold" nodeType="withEffect">
                                  <p:stCondLst>
                                    <p:cond delay="17000"/>
                                  </p:stCondLst>
                                  <p:childTnLst>
                                    <p:set>
                                      <p:cBhvr>
                                        <p:cTn id="25" dur="1" fill="hold">
                                          <p:stCondLst>
                                            <p:cond delay="0"/>
                                          </p:stCondLst>
                                        </p:cTn>
                                        <p:tgtEl>
                                          <p:spTgt spid="15"/>
                                        </p:tgtEl>
                                        <p:attrNameLst>
                                          <p:attrName>style.visibility</p:attrName>
                                        </p:attrNameLst>
                                      </p:cBhvr>
                                      <p:to>
                                        <p:strVal val="visible"/>
                                      </p:to>
                                    </p:set>
                                    <p:anim calcmode="lin" valueType="num">
                                      <p:cBhvr>
                                        <p:cTn id="26" dur="1000" fill="hold"/>
                                        <p:tgtEl>
                                          <p:spTgt spid="15"/>
                                        </p:tgtEl>
                                        <p:attrNameLst>
                                          <p:attrName>ppt_w</p:attrName>
                                        </p:attrNameLst>
                                      </p:cBhvr>
                                      <p:tavLst>
                                        <p:tav tm="0">
                                          <p:val>
                                            <p:strVal val="#ppt_w*0.70"/>
                                          </p:val>
                                        </p:tav>
                                        <p:tav tm="100000">
                                          <p:val>
                                            <p:strVal val="#ppt_w"/>
                                          </p:val>
                                        </p:tav>
                                      </p:tavLst>
                                    </p:anim>
                                    <p:anim calcmode="lin" valueType="num">
                                      <p:cBhvr>
                                        <p:cTn id="27" dur="1000" fill="hold"/>
                                        <p:tgtEl>
                                          <p:spTgt spid="15"/>
                                        </p:tgtEl>
                                        <p:attrNameLst>
                                          <p:attrName>ppt_h</p:attrName>
                                        </p:attrNameLst>
                                      </p:cBhvr>
                                      <p:tavLst>
                                        <p:tav tm="0">
                                          <p:val>
                                            <p:strVal val="#ppt_h"/>
                                          </p:val>
                                        </p:tav>
                                        <p:tav tm="100000">
                                          <p:val>
                                            <p:strVal val="#ppt_h"/>
                                          </p:val>
                                        </p:tav>
                                      </p:tavLst>
                                    </p:anim>
                                    <p:animEffect transition="in" filter="fade">
                                      <p:cBhvr>
                                        <p:cTn id="28" dur="1000"/>
                                        <p:tgtEl>
                                          <p:spTgt spid="15"/>
                                        </p:tgtEl>
                                      </p:cBhvr>
                                    </p:animEffect>
                                  </p:childTnLst>
                                </p:cTn>
                              </p:par>
                              <p:par>
                                <p:cTn id="29" presetID="55" presetClass="entr" presetSubtype="0" fill="hold" nodeType="withEffect">
                                  <p:stCondLst>
                                    <p:cond delay="220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strVal val="#ppt_w*0.70"/>
                                          </p:val>
                                        </p:tav>
                                        <p:tav tm="100000">
                                          <p:val>
                                            <p:strVal val="#ppt_w"/>
                                          </p:val>
                                        </p:tav>
                                      </p:tavLst>
                                    </p:anim>
                                    <p:anim calcmode="lin" valueType="num">
                                      <p:cBhvr>
                                        <p:cTn id="32" dur="1000" fill="hold"/>
                                        <p:tgtEl>
                                          <p:spTgt spid="19"/>
                                        </p:tgtEl>
                                        <p:attrNameLst>
                                          <p:attrName>ppt_h</p:attrName>
                                        </p:attrNameLst>
                                      </p:cBhvr>
                                      <p:tavLst>
                                        <p:tav tm="0">
                                          <p:val>
                                            <p:strVal val="#ppt_h"/>
                                          </p:val>
                                        </p:tav>
                                        <p:tav tm="100000">
                                          <p:val>
                                            <p:strVal val="#ppt_h"/>
                                          </p:val>
                                        </p:tav>
                                      </p:tavLst>
                                    </p:anim>
                                    <p:animEffect transition="in" filter="fade">
                                      <p:cBhvr>
                                        <p:cTn id="3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4" fill="remove" display="0">
                  <p:stCondLst>
                    <p:cond delay="indefinite"/>
                  </p:stCondLst>
                </p:cTn>
                <p:tgtEl>
                  <p:spTgt spid="3"/>
                </p:tgtEl>
              </p:cMediaNode>
            </p:video>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re 1"/>
          <p:cNvSpPr>
            <a:spLocks noGrp="1"/>
          </p:cNvSpPr>
          <p:nvPr>
            <p:ph type="title"/>
          </p:nvPr>
        </p:nvSpPr>
        <p:spPr>
          <a:xfrm>
            <a:off x="642938" y="357188"/>
            <a:ext cx="8229600" cy="1143000"/>
          </a:xfrm>
        </p:spPr>
        <p:txBody>
          <a:bodyPr/>
          <a:lstStyle/>
          <a:p>
            <a:r>
              <a:rPr lang="fr-FR" smtClean="0"/>
              <a:t>Analyse des dysfonctionnements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10" name="ZoneTexte 9"/>
          <p:cNvSpPr txBox="1">
            <a:spLocks noChangeArrowheads="1"/>
          </p:cNvSpPr>
          <p:nvPr/>
        </p:nvSpPr>
        <p:spPr bwMode="auto">
          <a:xfrm>
            <a:off x="571500" y="1714500"/>
            <a:ext cx="7858125" cy="307975"/>
          </a:xfrm>
          <a:prstGeom prst="rect">
            <a:avLst/>
          </a:prstGeom>
          <a:noFill/>
          <a:ln w="9525">
            <a:noFill/>
            <a:miter lim="800000"/>
            <a:headEnd/>
            <a:tailEnd/>
          </a:ln>
        </p:spPr>
        <p:txBody>
          <a:bodyPr>
            <a:spAutoFit/>
          </a:bodyPr>
          <a:lstStyle/>
          <a:p>
            <a:r>
              <a:rPr lang="fr-FR" sz="1400" b="1">
                <a:latin typeface="Calibri" pitchFamily="34" charset="0"/>
              </a:rPr>
              <a:t>   Dispositif « récupérateur de goutte » mal positionné, inefficace : </a:t>
            </a:r>
            <a:endParaRPr lang="fr-FR" sz="1200" b="1" i="1">
              <a:latin typeface="Calibri" pitchFamily="34" charset="0"/>
            </a:endParaRPr>
          </a:p>
        </p:txBody>
      </p:sp>
      <p:sp>
        <p:nvSpPr>
          <p:cNvPr id="32772" name="ZoneTexte 13"/>
          <p:cNvSpPr txBox="1">
            <a:spLocks noChangeArrowheads="1"/>
          </p:cNvSpPr>
          <p:nvPr/>
        </p:nvSpPr>
        <p:spPr bwMode="auto">
          <a:xfrm>
            <a:off x="684213" y="1341438"/>
            <a:ext cx="6500812" cy="368300"/>
          </a:xfrm>
          <a:prstGeom prst="rect">
            <a:avLst/>
          </a:prstGeom>
          <a:noFill/>
          <a:ln w="9525">
            <a:noFill/>
            <a:miter lim="800000"/>
            <a:headEnd/>
            <a:tailEnd/>
          </a:ln>
        </p:spPr>
        <p:txBody>
          <a:bodyPr>
            <a:spAutoFit/>
          </a:bodyPr>
          <a:lstStyle/>
          <a:p>
            <a:r>
              <a:rPr lang="fr-FR" b="1">
                <a:latin typeface="Calibri" pitchFamily="34" charset="0"/>
              </a:rPr>
              <a:t>Dysfonctionnement matériel :</a:t>
            </a:r>
          </a:p>
        </p:txBody>
      </p:sp>
      <p:pic>
        <p:nvPicPr>
          <p:cNvPr id="5" name="Image 4" descr="IMG_1186.JPG"/>
          <p:cNvPicPr>
            <a:picLocks noChangeAspect="1"/>
          </p:cNvPicPr>
          <p:nvPr/>
        </p:nvPicPr>
        <p:blipFill>
          <a:blip r:embed="rId2"/>
          <a:srcRect/>
          <a:stretch>
            <a:fillRect/>
          </a:stretch>
        </p:blipFill>
        <p:spPr bwMode="auto">
          <a:xfrm>
            <a:off x="857250" y="2286000"/>
            <a:ext cx="2357438" cy="3157538"/>
          </a:xfrm>
          <a:prstGeom prst="rect">
            <a:avLst/>
          </a:prstGeom>
          <a:noFill/>
          <a:ln w="9525">
            <a:noFill/>
            <a:miter lim="800000"/>
            <a:headEnd/>
            <a:tailEnd/>
          </a:ln>
        </p:spPr>
      </p:pic>
      <p:pic>
        <p:nvPicPr>
          <p:cNvPr id="6" name="Image 5" descr="IMG_1193.JPG"/>
          <p:cNvPicPr>
            <a:picLocks noChangeAspect="1"/>
          </p:cNvPicPr>
          <p:nvPr/>
        </p:nvPicPr>
        <p:blipFill>
          <a:blip r:embed="rId3"/>
          <a:srcRect/>
          <a:stretch>
            <a:fillRect/>
          </a:stretch>
        </p:blipFill>
        <p:spPr bwMode="auto">
          <a:xfrm>
            <a:off x="3286125" y="2643188"/>
            <a:ext cx="2428875" cy="3252787"/>
          </a:xfrm>
          <a:prstGeom prst="rect">
            <a:avLst/>
          </a:prstGeom>
          <a:noFill/>
          <a:ln w="9525">
            <a:noFill/>
            <a:miter lim="800000"/>
            <a:headEnd/>
            <a:tailEnd/>
          </a:ln>
        </p:spPr>
      </p:pic>
      <p:pic>
        <p:nvPicPr>
          <p:cNvPr id="7" name="Image 6" descr="IMG_1194.JPG"/>
          <p:cNvPicPr>
            <a:picLocks noChangeAspect="1"/>
          </p:cNvPicPr>
          <p:nvPr/>
        </p:nvPicPr>
        <p:blipFill>
          <a:blip r:embed="rId4"/>
          <a:srcRect/>
          <a:stretch>
            <a:fillRect/>
          </a:stretch>
        </p:blipFill>
        <p:spPr bwMode="auto">
          <a:xfrm>
            <a:off x="5786438" y="3071813"/>
            <a:ext cx="2346325" cy="31432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1000"/>
                                  </p:stCondLst>
                                  <p:childTnLst>
                                    <p:set>
                                      <p:cBhvr>
                                        <p:cTn id="15" dur="1" fill="hold">
                                          <p:stCondLst>
                                            <p:cond delay="0"/>
                                          </p:stCondLst>
                                        </p:cTn>
                                        <p:tgtEl>
                                          <p:spTgt spid="5"/>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1000"/>
                                  </p:stCondLst>
                                  <p:childTnLst>
                                    <p:set>
                                      <p:cBhvr>
                                        <p:cTn id="18" dur="1" fill="hold">
                                          <p:stCondLst>
                                            <p:cond delay="0"/>
                                          </p:stCondLst>
                                        </p:cTn>
                                        <p:tgtEl>
                                          <p:spTgt spid="6"/>
                                        </p:tgtEl>
                                        <p:attrNameLst>
                                          <p:attrName>style.visibility</p:attrName>
                                        </p:attrNameLst>
                                      </p:cBhvr>
                                      <p:to>
                                        <p:strVal val="visible"/>
                                      </p:to>
                                    </p:set>
                                  </p:childTnLst>
                                </p:cTn>
                              </p:par>
                            </p:childTnLst>
                          </p:cTn>
                        </p:par>
                        <p:par>
                          <p:cTn id="19" fill="hold">
                            <p:stCondLst>
                              <p:cond delay="3000"/>
                            </p:stCondLst>
                            <p:childTnLst>
                              <p:par>
                                <p:cTn id="20" presetID="1" presetClass="entr" presetSubtype="0" fill="hold" nodeType="afterEffect">
                                  <p:stCondLst>
                                    <p:cond delay="1000"/>
                                  </p:stCondLst>
                                  <p:childTnLst>
                                    <p:set>
                                      <p:cBhvr>
                                        <p:cTn id="2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re 1"/>
          <p:cNvSpPr>
            <a:spLocks noGrp="1"/>
          </p:cNvSpPr>
          <p:nvPr>
            <p:ph type="title"/>
          </p:nvPr>
        </p:nvSpPr>
        <p:spPr>
          <a:xfrm>
            <a:off x="642938" y="357188"/>
            <a:ext cx="8229600" cy="1143000"/>
          </a:xfrm>
        </p:spPr>
        <p:txBody>
          <a:bodyPr/>
          <a:lstStyle/>
          <a:p>
            <a:r>
              <a:rPr lang="fr-FR" smtClean="0"/>
              <a:t>Analyse des dysfonctionnements :</a:t>
            </a:r>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33795" name="ZoneTexte 10"/>
          <p:cNvSpPr txBox="1">
            <a:spLocks noChangeArrowheads="1"/>
          </p:cNvSpPr>
          <p:nvPr/>
        </p:nvSpPr>
        <p:spPr bwMode="auto">
          <a:xfrm>
            <a:off x="642938" y="1785938"/>
            <a:ext cx="2959100" cy="307975"/>
          </a:xfrm>
          <a:prstGeom prst="rect">
            <a:avLst/>
          </a:prstGeom>
          <a:noFill/>
          <a:ln w="9525">
            <a:noFill/>
            <a:miter lim="800000"/>
            <a:headEnd/>
            <a:tailEnd/>
          </a:ln>
        </p:spPr>
        <p:txBody>
          <a:bodyPr>
            <a:spAutoFit/>
          </a:bodyPr>
          <a:lstStyle/>
          <a:p>
            <a:r>
              <a:rPr lang="fr-FR" sz="1400" b="1">
                <a:latin typeface="Calibri" pitchFamily="34" charset="0"/>
              </a:rPr>
              <a:t>Projecteur de seringue lourd :</a:t>
            </a:r>
          </a:p>
        </p:txBody>
      </p:sp>
      <p:sp>
        <p:nvSpPr>
          <p:cNvPr id="33796" name="Rectangle 2"/>
          <p:cNvSpPr>
            <a:spLocks noChangeArrowheads="1"/>
          </p:cNvSpPr>
          <p:nvPr/>
        </p:nvSpPr>
        <p:spPr bwMode="auto">
          <a:xfrm>
            <a:off x="827088" y="1341438"/>
            <a:ext cx="3059112" cy="368300"/>
          </a:xfrm>
          <a:prstGeom prst="rect">
            <a:avLst/>
          </a:prstGeom>
          <a:noFill/>
          <a:ln w="9525">
            <a:noFill/>
            <a:miter lim="800000"/>
            <a:headEnd/>
            <a:tailEnd/>
          </a:ln>
        </p:spPr>
        <p:txBody>
          <a:bodyPr wrap="none">
            <a:spAutoFit/>
          </a:bodyPr>
          <a:lstStyle/>
          <a:p>
            <a:r>
              <a:rPr lang="fr-FR" b="1">
                <a:latin typeface="Calibri" pitchFamily="34" charset="0"/>
              </a:rPr>
              <a:t>Dysfonctionnement matériel :</a:t>
            </a:r>
          </a:p>
        </p:txBody>
      </p:sp>
      <p:pic>
        <p:nvPicPr>
          <p:cNvPr id="33797" name="Image 8" descr="Projecteur.JPG"/>
          <p:cNvPicPr>
            <a:picLocks noChangeAspect="1"/>
          </p:cNvPicPr>
          <p:nvPr/>
        </p:nvPicPr>
        <p:blipFill>
          <a:blip r:embed="rId2"/>
          <a:srcRect/>
          <a:stretch>
            <a:fillRect/>
          </a:stretch>
        </p:blipFill>
        <p:spPr bwMode="auto">
          <a:xfrm>
            <a:off x="714375" y="2143125"/>
            <a:ext cx="3833813" cy="1689100"/>
          </a:xfrm>
          <a:prstGeom prst="rect">
            <a:avLst/>
          </a:prstGeom>
          <a:noFill/>
          <a:ln w="9525">
            <a:noFill/>
            <a:miter lim="800000"/>
            <a:headEnd/>
            <a:tailEnd/>
          </a:ln>
        </p:spPr>
      </p:pic>
      <p:pic>
        <p:nvPicPr>
          <p:cNvPr id="33798" name="Image 9" descr="Poignet 2.JPG"/>
          <p:cNvPicPr>
            <a:picLocks noChangeAspect="1"/>
          </p:cNvPicPr>
          <p:nvPr/>
        </p:nvPicPr>
        <p:blipFill>
          <a:blip r:embed="rId3"/>
          <a:srcRect/>
          <a:stretch>
            <a:fillRect/>
          </a:stretch>
        </p:blipFill>
        <p:spPr bwMode="auto">
          <a:xfrm>
            <a:off x="4643438" y="2143125"/>
            <a:ext cx="3857625" cy="2284413"/>
          </a:xfrm>
          <a:prstGeom prst="rect">
            <a:avLst/>
          </a:prstGeom>
          <a:noFill/>
          <a:ln w="9525">
            <a:noFill/>
            <a:miter lim="800000"/>
            <a:headEnd/>
            <a:tailEnd/>
          </a:ln>
        </p:spPr>
      </p:pic>
      <p:pic>
        <p:nvPicPr>
          <p:cNvPr id="33799" name="Image 14" descr="poignet.JPG"/>
          <p:cNvPicPr>
            <a:picLocks noChangeAspect="1"/>
          </p:cNvPicPr>
          <p:nvPr/>
        </p:nvPicPr>
        <p:blipFill>
          <a:blip r:embed="rId4"/>
          <a:srcRect/>
          <a:stretch>
            <a:fillRect/>
          </a:stretch>
        </p:blipFill>
        <p:spPr bwMode="auto">
          <a:xfrm>
            <a:off x="714375" y="4500563"/>
            <a:ext cx="2357438" cy="1760537"/>
          </a:xfrm>
          <a:prstGeom prst="rect">
            <a:avLst/>
          </a:prstGeom>
          <a:noFill/>
          <a:ln w="9525">
            <a:noFill/>
            <a:miter lim="800000"/>
            <a:headEnd/>
            <a:tailEnd/>
          </a:ln>
        </p:spPr>
      </p:pic>
      <p:pic>
        <p:nvPicPr>
          <p:cNvPr id="33800" name="Image 15" descr="Poignet 3.JPG"/>
          <p:cNvPicPr>
            <a:picLocks noChangeAspect="1"/>
          </p:cNvPicPr>
          <p:nvPr/>
        </p:nvPicPr>
        <p:blipFill>
          <a:blip r:embed="rId5"/>
          <a:srcRect/>
          <a:stretch>
            <a:fillRect/>
          </a:stretch>
        </p:blipFill>
        <p:spPr bwMode="auto">
          <a:xfrm>
            <a:off x="3286125" y="4500563"/>
            <a:ext cx="2357438" cy="1760537"/>
          </a:xfrm>
          <a:prstGeom prst="rect">
            <a:avLst/>
          </a:prstGeom>
          <a:noFill/>
          <a:ln w="9525">
            <a:noFill/>
            <a:miter lim="800000"/>
            <a:headEnd/>
            <a:tailEnd/>
          </a:ln>
        </p:spPr>
      </p:pic>
      <p:sp>
        <p:nvSpPr>
          <p:cNvPr id="33801" name="Rectangle 16"/>
          <p:cNvSpPr>
            <a:spLocks noChangeArrowheads="1"/>
          </p:cNvSpPr>
          <p:nvPr/>
        </p:nvSpPr>
        <p:spPr bwMode="auto">
          <a:xfrm>
            <a:off x="4572000" y="1785938"/>
            <a:ext cx="4572000" cy="307975"/>
          </a:xfrm>
          <a:prstGeom prst="rect">
            <a:avLst/>
          </a:prstGeom>
          <a:noFill/>
          <a:ln w="9525">
            <a:noFill/>
            <a:miter lim="800000"/>
            <a:headEnd/>
            <a:tailEnd/>
          </a:ln>
        </p:spPr>
        <p:txBody>
          <a:bodyPr>
            <a:spAutoFit/>
          </a:bodyPr>
          <a:lstStyle/>
          <a:p>
            <a:r>
              <a:rPr lang="fr-FR" sz="1400" b="1">
                <a:latin typeface="Calibri" pitchFamily="34" charset="0"/>
              </a:rPr>
              <a:t>Une poignée trop petite, impossible à tenir d’ une main : </a:t>
            </a:r>
            <a:endParaRPr lang="fr-FR" sz="1400">
              <a:latin typeface="Calibri" pitchFamily="34" charset="0"/>
            </a:endParaRPr>
          </a:p>
        </p:txBody>
      </p:sp>
      <p:sp>
        <p:nvSpPr>
          <p:cNvPr id="33802" name="ZoneTexte 12"/>
          <p:cNvSpPr txBox="1">
            <a:spLocks noChangeArrowheads="1"/>
          </p:cNvSpPr>
          <p:nvPr/>
        </p:nvSpPr>
        <p:spPr bwMode="auto">
          <a:xfrm>
            <a:off x="642938" y="3929063"/>
            <a:ext cx="3786187" cy="523875"/>
          </a:xfrm>
          <a:prstGeom prst="rect">
            <a:avLst/>
          </a:prstGeom>
          <a:noFill/>
          <a:ln w="9525">
            <a:noFill/>
            <a:miter lim="800000"/>
            <a:headEnd/>
            <a:tailEnd/>
          </a:ln>
        </p:spPr>
        <p:txBody>
          <a:bodyPr>
            <a:spAutoFit/>
          </a:bodyPr>
          <a:lstStyle/>
          <a:p>
            <a:r>
              <a:rPr lang="fr-FR" sz="1400" b="1">
                <a:latin typeface="Calibri" pitchFamily="34" charset="0"/>
              </a:rPr>
              <a:t>Absence de collerette pour éviter les coulures sur la poignet du projecteur :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38" y="357188"/>
            <a:ext cx="7858125" cy="571500"/>
          </a:xfrm>
        </p:spPr>
        <p:txBody>
          <a:bodyPr rtlCol="0">
            <a:normAutofit fontScale="90000"/>
          </a:bodyPr>
          <a:lstStyle/>
          <a:p>
            <a:pPr fontAlgn="auto">
              <a:spcAft>
                <a:spcPts val="0"/>
              </a:spcAft>
              <a:defRPr/>
            </a:pPr>
            <a:r>
              <a:rPr lang="fr-FR" dirty="0" smtClean="0"/>
              <a:t>Actions correctives :</a:t>
            </a:r>
            <a:endParaRPr lang="fr-FR" dirty="0"/>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34819" name="ZoneTexte 5"/>
          <p:cNvSpPr txBox="1">
            <a:spLocks noChangeArrowheads="1"/>
          </p:cNvSpPr>
          <p:nvPr/>
        </p:nvSpPr>
        <p:spPr bwMode="auto">
          <a:xfrm>
            <a:off x="1071563" y="857250"/>
            <a:ext cx="7072312" cy="5724525"/>
          </a:xfrm>
          <a:prstGeom prst="rect">
            <a:avLst/>
          </a:prstGeom>
          <a:noFill/>
          <a:ln w="9525">
            <a:noFill/>
            <a:miter lim="800000"/>
            <a:headEnd/>
            <a:tailEnd/>
          </a:ln>
        </p:spPr>
        <p:txBody>
          <a:bodyPr>
            <a:spAutoFit/>
          </a:bodyPr>
          <a:lstStyle/>
          <a:p>
            <a:r>
              <a:rPr lang="fr-FR" b="1">
                <a:latin typeface="Calibri" pitchFamily="34" charset="0"/>
              </a:rPr>
              <a:t>En interne : </a:t>
            </a:r>
          </a:p>
          <a:p>
            <a:endParaRPr lang="fr-FR" sz="800" b="1">
              <a:latin typeface="Calibri" pitchFamily="34" charset="0"/>
            </a:endParaRPr>
          </a:p>
          <a:p>
            <a:r>
              <a:rPr lang="fr-FR">
                <a:latin typeface="Calibri" pitchFamily="34" charset="0"/>
              </a:rPr>
              <a:t>Extension des contrôles RPI à tous les dispositifs de radioprotection afin d’identifier les risques et/ou les insuffisances </a:t>
            </a:r>
            <a:r>
              <a:rPr lang="fr-FR" sz="1200">
                <a:latin typeface="Calibri" pitchFamily="34" charset="0"/>
              </a:rPr>
              <a:t>(à réception et périodique)</a:t>
            </a:r>
            <a:r>
              <a:rPr lang="fr-FR">
                <a:latin typeface="Calibri" pitchFamily="34" charset="0"/>
              </a:rPr>
              <a:t>.</a:t>
            </a:r>
          </a:p>
          <a:p>
            <a:endParaRPr lang="fr-FR" sz="800">
              <a:latin typeface="Calibri" pitchFamily="34" charset="0"/>
            </a:endParaRPr>
          </a:p>
          <a:p>
            <a:r>
              <a:rPr lang="fr-FR">
                <a:latin typeface="Calibri" pitchFamily="34" charset="0"/>
              </a:rPr>
              <a:t>Déclaration de matériau-vigilance  à ANSM.</a:t>
            </a:r>
          </a:p>
          <a:p>
            <a:endParaRPr lang="fr-FR" sz="800">
              <a:latin typeface="Calibri" pitchFamily="34" charset="0"/>
            </a:endParaRPr>
          </a:p>
          <a:p>
            <a:r>
              <a:rPr lang="fr-FR">
                <a:latin typeface="Calibri" pitchFamily="34" charset="0"/>
              </a:rPr>
              <a:t>Sensibilisation du personnel à la nécessité de déclarer les incidents </a:t>
            </a:r>
            <a:r>
              <a:rPr lang="fr-FR" sz="1200">
                <a:latin typeface="Calibri" pitchFamily="34" charset="0"/>
              </a:rPr>
              <a:t>(possibilité de sanction en cas de « dissimulation »).</a:t>
            </a:r>
          </a:p>
          <a:p>
            <a:endParaRPr lang="fr-FR" sz="800">
              <a:latin typeface="Calibri" pitchFamily="34" charset="0"/>
            </a:endParaRPr>
          </a:p>
          <a:p>
            <a:r>
              <a:rPr lang="fr-FR">
                <a:latin typeface="Calibri" pitchFamily="34" charset="0"/>
              </a:rPr>
              <a:t>Formations complémentaires   :</a:t>
            </a:r>
          </a:p>
          <a:p>
            <a:endParaRPr lang="fr-FR" sz="800">
              <a:latin typeface="Calibri" pitchFamily="34" charset="0"/>
            </a:endParaRPr>
          </a:p>
          <a:p>
            <a:r>
              <a:rPr lang="fr-FR">
                <a:latin typeface="Calibri" pitchFamily="34" charset="0"/>
              </a:rPr>
              <a:t>Aux techniques de mesure et de détection des contaminations.</a:t>
            </a:r>
          </a:p>
          <a:p>
            <a:r>
              <a:rPr lang="fr-FR">
                <a:latin typeface="Calibri" pitchFamily="34" charset="0"/>
              </a:rPr>
              <a:t>Aux techniques de décontamination </a:t>
            </a:r>
            <a:r>
              <a:rPr lang="fr-FR" sz="1200">
                <a:latin typeface="Calibri" pitchFamily="34" charset="0"/>
              </a:rPr>
              <a:t>(cycliques, afin d’intégrer des automatismes)</a:t>
            </a:r>
            <a:r>
              <a:rPr lang="fr-FR">
                <a:latin typeface="Calibri" pitchFamily="34" charset="0"/>
              </a:rPr>
              <a:t>. </a:t>
            </a:r>
          </a:p>
          <a:p>
            <a:endParaRPr lang="fr-FR" sz="800">
              <a:latin typeface="Calibri" pitchFamily="34" charset="0"/>
            </a:endParaRPr>
          </a:p>
          <a:p>
            <a:r>
              <a:rPr lang="fr-FR">
                <a:latin typeface="Calibri" pitchFamily="34" charset="0"/>
              </a:rPr>
              <a:t>Mise en place d’un moyen de détection de fuite dans l’enceinte</a:t>
            </a:r>
          </a:p>
          <a:p>
            <a:r>
              <a:rPr lang="fr-FR">
                <a:latin typeface="Calibri" pitchFamily="34" charset="0"/>
              </a:rPr>
              <a:t>et d’une procédure en</a:t>
            </a:r>
          </a:p>
          <a:p>
            <a:r>
              <a:rPr lang="fr-FR">
                <a:latin typeface="Calibri" pitchFamily="34" charset="0"/>
              </a:rPr>
              <a:t>cas de « doute » ou de </a:t>
            </a:r>
          </a:p>
          <a:p>
            <a:r>
              <a:rPr lang="fr-FR">
                <a:latin typeface="Calibri" pitchFamily="34" charset="0"/>
              </a:rPr>
              <a:t>déclenchement du </a:t>
            </a:r>
          </a:p>
          <a:p>
            <a:r>
              <a:rPr lang="fr-FR">
                <a:latin typeface="Calibri" pitchFamily="34" charset="0"/>
              </a:rPr>
              <a:t>dosimètre.</a:t>
            </a:r>
          </a:p>
          <a:p>
            <a:endParaRPr lang="fr-FR">
              <a:latin typeface="Calibri" pitchFamily="34" charset="0"/>
            </a:endParaRPr>
          </a:p>
          <a:p>
            <a:endParaRPr lang="fr-FR">
              <a:latin typeface="Calibri" pitchFamily="34" charset="0"/>
            </a:endParaRPr>
          </a:p>
          <a:p>
            <a:endParaRPr lang="fr-FR">
              <a:latin typeface="Calibri" pitchFamily="34" charset="0"/>
            </a:endParaRPr>
          </a:p>
          <a:p>
            <a:endParaRPr lang="fr-FR">
              <a:latin typeface="Calibri" pitchFamily="34" charset="0"/>
            </a:endParaRPr>
          </a:p>
        </p:txBody>
      </p:sp>
      <p:pic>
        <p:nvPicPr>
          <p:cNvPr id="34820" name="Image 6" descr="IMG_1406.JPG"/>
          <p:cNvPicPr>
            <a:picLocks noChangeAspect="1"/>
          </p:cNvPicPr>
          <p:nvPr/>
        </p:nvPicPr>
        <p:blipFill>
          <a:blip r:embed="rId2"/>
          <a:srcRect/>
          <a:stretch>
            <a:fillRect/>
          </a:stretch>
        </p:blipFill>
        <p:spPr bwMode="auto">
          <a:xfrm>
            <a:off x="3429000" y="4429125"/>
            <a:ext cx="2500313" cy="1866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2938" y="142875"/>
            <a:ext cx="7858125" cy="714375"/>
          </a:xfrm>
        </p:spPr>
        <p:txBody>
          <a:bodyPr rtlCol="0">
            <a:normAutofit fontScale="90000"/>
          </a:bodyPr>
          <a:lstStyle/>
          <a:p>
            <a:pPr fontAlgn="auto">
              <a:spcAft>
                <a:spcPts val="0"/>
              </a:spcAft>
              <a:defRPr/>
            </a:pPr>
            <a:r>
              <a:rPr lang="fr-FR" dirty="0" smtClean="0"/>
              <a:t>Actions correctives :</a:t>
            </a:r>
            <a:endParaRPr lang="fr-FR" dirty="0"/>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35843" name="ZoneTexte 4"/>
          <p:cNvSpPr txBox="1">
            <a:spLocks noChangeArrowheads="1"/>
          </p:cNvSpPr>
          <p:nvPr/>
        </p:nvSpPr>
        <p:spPr bwMode="auto">
          <a:xfrm>
            <a:off x="714375" y="1000125"/>
            <a:ext cx="7929563" cy="8402638"/>
          </a:xfrm>
          <a:prstGeom prst="rect">
            <a:avLst/>
          </a:prstGeom>
          <a:noFill/>
          <a:ln w="9525">
            <a:noFill/>
            <a:miter lim="800000"/>
            <a:headEnd/>
            <a:tailEnd/>
          </a:ln>
        </p:spPr>
        <p:txBody>
          <a:bodyPr>
            <a:spAutoFit/>
          </a:bodyPr>
          <a:lstStyle/>
          <a:p>
            <a:pPr algn="just"/>
            <a:r>
              <a:rPr lang="fr-FR" b="1">
                <a:latin typeface="Calibri" pitchFamily="34" charset="0"/>
              </a:rPr>
              <a:t>Le constructeur:</a:t>
            </a:r>
          </a:p>
          <a:p>
            <a:pPr algn="just"/>
            <a:r>
              <a:rPr lang="fr-FR">
                <a:latin typeface="Calibri" pitchFamily="34" charset="0"/>
              </a:rPr>
              <a:t>Dans un premier temps, il s’est montré à l’écoute et s’est engagé :</a:t>
            </a:r>
          </a:p>
          <a:p>
            <a:pPr algn="just"/>
            <a:endParaRPr lang="fr-FR" sz="800">
              <a:latin typeface="Calibri" pitchFamily="34" charset="0"/>
            </a:endParaRPr>
          </a:p>
          <a:p>
            <a:pPr algn="just"/>
            <a:r>
              <a:rPr lang="fr-FR">
                <a:latin typeface="Calibri" pitchFamily="34" charset="0"/>
              </a:rPr>
              <a:t>À installé un moyen de détection dans l’enceinte.</a:t>
            </a:r>
          </a:p>
          <a:p>
            <a:pPr algn="just"/>
            <a:endParaRPr lang="fr-FR" sz="800">
              <a:latin typeface="Calibri" pitchFamily="34" charset="0"/>
            </a:endParaRPr>
          </a:p>
          <a:p>
            <a:pPr algn="just"/>
            <a:r>
              <a:rPr lang="fr-FR">
                <a:latin typeface="Calibri" pitchFamily="34" charset="0"/>
              </a:rPr>
              <a:t>À modifier l’informatique  de pilotage  </a:t>
            </a:r>
            <a:r>
              <a:rPr lang="fr-FR" sz="1200">
                <a:latin typeface="Calibri" pitchFamily="34" charset="0"/>
              </a:rPr>
              <a:t>(étapes de sécurité incontournables).</a:t>
            </a:r>
          </a:p>
          <a:p>
            <a:pPr algn="just"/>
            <a:endParaRPr lang="fr-FR" sz="800">
              <a:latin typeface="Calibri" pitchFamily="34" charset="0"/>
            </a:endParaRPr>
          </a:p>
          <a:p>
            <a:pPr algn="just"/>
            <a:r>
              <a:rPr lang="fr-FR">
                <a:latin typeface="Calibri" pitchFamily="34" charset="0"/>
              </a:rPr>
              <a:t>À faire un complément de formation du personnel.</a:t>
            </a:r>
          </a:p>
          <a:p>
            <a:pPr algn="just"/>
            <a:endParaRPr lang="fr-FR" sz="800">
              <a:latin typeface="Calibri" pitchFamily="34" charset="0"/>
            </a:endParaRPr>
          </a:p>
          <a:p>
            <a:pPr algn="just"/>
            <a:r>
              <a:rPr lang="fr-FR">
                <a:latin typeface="Calibri" pitchFamily="34" charset="0"/>
              </a:rPr>
              <a:t>Puis, a changé d’attitude, invoquant le fait qu’il s’agissait d’une erreur humaine , ne permettant pas la remise en question des qualités de son dispositif.</a:t>
            </a:r>
          </a:p>
          <a:p>
            <a:pPr algn="just"/>
            <a:endParaRPr lang="fr-FR" sz="800">
              <a:latin typeface="Calibri" pitchFamily="34" charset="0"/>
            </a:endParaRPr>
          </a:p>
          <a:p>
            <a:pPr algn="just"/>
            <a:r>
              <a:rPr lang="fr-FR">
                <a:latin typeface="Calibri" pitchFamily="34" charset="0"/>
              </a:rPr>
              <a:t>Après avoir été contrôlé par l’ASN, l’IRSN et l’inspection du travail</a:t>
            </a:r>
          </a:p>
          <a:p>
            <a:pPr algn="just"/>
            <a:r>
              <a:rPr lang="fr-FR">
                <a:latin typeface="Calibri" pitchFamily="34" charset="0"/>
              </a:rPr>
              <a:t>qui ont relevé les mêmes « bizarreries » concernant l’enceinte et </a:t>
            </a:r>
          </a:p>
          <a:p>
            <a:pPr algn="just"/>
            <a:r>
              <a:rPr lang="fr-FR">
                <a:latin typeface="Calibri" pitchFamily="34" charset="0"/>
              </a:rPr>
              <a:t>compte tenu que la responsabilité du chef d’établissement était engagé</a:t>
            </a:r>
          </a:p>
          <a:p>
            <a:pPr algn="just"/>
            <a:r>
              <a:rPr lang="fr-FR">
                <a:latin typeface="Calibri" pitchFamily="34" charset="0"/>
              </a:rPr>
              <a:t>(en raison du choix de ce dispositif), nous avons décidé de mettre en demeure la Sté en question.</a:t>
            </a:r>
          </a:p>
          <a:p>
            <a:pPr algn="just"/>
            <a:endParaRPr lang="fr-FR" sz="800">
              <a:latin typeface="Calibri" pitchFamily="34" charset="0"/>
            </a:endParaRPr>
          </a:p>
          <a:p>
            <a:pPr algn="just"/>
            <a:r>
              <a:rPr lang="fr-FR">
                <a:latin typeface="Calibri" pitchFamily="34" charset="0"/>
              </a:rPr>
              <a:t>A ce jour, plus de 6 mois après, nous avons obtenu une lettre d’engagement du constructeur à réaliser les modifications dans de brefs délais (mais pas d’échéancier).</a:t>
            </a:r>
          </a:p>
          <a:p>
            <a:pPr algn="just"/>
            <a:r>
              <a:rPr lang="fr-FR">
                <a:latin typeface="Calibri" pitchFamily="34" charset="0"/>
              </a:rPr>
              <a:t>L’informatique a été modifié il y a 15 jours…</a:t>
            </a:r>
          </a:p>
          <a:p>
            <a:pPr algn="just"/>
            <a:endParaRPr lang="fr-FR">
              <a:latin typeface="Calibri" pitchFamily="34" charset="0"/>
            </a:endParaRPr>
          </a:p>
          <a:p>
            <a:pPr algn="just"/>
            <a:endParaRPr lang="fr-FR">
              <a:latin typeface="Calibri" pitchFamily="34" charset="0"/>
            </a:endParaRPr>
          </a:p>
          <a:p>
            <a:pPr algn="just"/>
            <a:endParaRPr lang="fr-FR">
              <a:latin typeface="Calibri" pitchFamily="34" charset="0"/>
            </a:endParaRPr>
          </a:p>
          <a:p>
            <a:pPr algn="just"/>
            <a:endParaRPr lang="fr-FR" sz="800">
              <a:latin typeface="Calibri" pitchFamily="34" charset="0"/>
            </a:endParaRPr>
          </a:p>
          <a:p>
            <a:pPr algn="just"/>
            <a:endParaRPr lang="fr-FR" sz="800">
              <a:latin typeface="Calibri" pitchFamily="34" charset="0"/>
            </a:endParaRPr>
          </a:p>
          <a:p>
            <a:pPr algn="just"/>
            <a:endParaRPr lang="fr-FR">
              <a:latin typeface="Calibri" pitchFamily="34" charset="0"/>
            </a:endParaRPr>
          </a:p>
          <a:p>
            <a:pPr algn="just"/>
            <a:endParaRPr lang="fr-FR">
              <a:latin typeface="Calibri" pitchFamily="34" charset="0"/>
            </a:endParaRPr>
          </a:p>
          <a:p>
            <a:endParaRPr lang="fr-FR" sz="800" b="1">
              <a:latin typeface="Calibri" pitchFamily="34" charset="0"/>
            </a:endParaRPr>
          </a:p>
          <a:p>
            <a:endParaRPr lang="fr-FR">
              <a:latin typeface="Calibri" pitchFamily="34" charset="0"/>
            </a:endParaRPr>
          </a:p>
          <a:p>
            <a:endParaRPr lang="fr-FR">
              <a:latin typeface="Calibri" pitchFamily="34" charset="0"/>
            </a:endParaRPr>
          </a:p>
          <a:p>
            <a:endParaRPr lang="fr-FR">
              <a:latin typeface="Calibri" pitchFamily="34" charset="0"/>
            </a:endParaRPr>
          </a:p>
          <a:p>
            <a:endParaRPr lang="fr-FR">
              <a:latin typeface="Calibri" pitchFamily="34" charset="0"/>
            </a:endParaRPr>
          </a:p>
          <a:p>
            <a:endParaRPr lang="fr-FR">
              <a:latin typeface="Calibri"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normAutofit fontScale="90000"/>
          </a:bodyPr>
          <a:lstStyle/>
          <a:p>
            <a:pPr fontAlgn="auto">
              <a:spcAft>
                <a:spcPts val="0"/>
              </a:spcAft>
              <a:defRPr/>
            </a:pPr>
            <a:r>
              <a:rPr lang="fr-FR" dirty="0" smtClean="0"/>
              <a:t>Ce que le PCR que je suis en retient :</a:t>
            </a:r>
            <a:endParaRPr lang="fr-FR" dirty="0"/>
          </a:p>
        </p:txBody>
      </p:sp>
      <p:sp>
        <p:nvSpPr>
          <p:cNvPr id="3" name="Espace réservé du contenu 2"/>
          <p:cNvSpPr>
            <a:spLocks noGrp="1"/>
          </p:cNvSpPr>
          <p:nvPr>
            <p:ph idx="1"/>
          </p:nvPr>
        </p:nvSpPr>
        <p:spPr>
          <a:xfrm>
            <a:off x="500063" y="2286000"/>
            <a:ext cx="8229600" cy="2328863"/>
          </a:xfrm>
        </p:spPr>
        <p:txBody>
          <a:bodyPr rtlCol="0">
            <a:normAutofit fontScale="92500"/>
          </a:bodyPr>
          <a:lstStyle/>
          <a:p>
            <a:pPr fontAlgn="auto">
              <a:spcAft>
                <a:spcPts val="0"/>
              </a:spcAft>
              <a:buFont typeface="Arial" pitchFamily="34" charset="0"/>
              <a:buChar char="•"/>
              <a:defRPr/>
            </a:pPr>
            <a:r>
              <a:rPr lang="fr-FR" sz="1800" dirty="0" smtClean="0"/>
              <a:t>C’est un incident qui « secoue » dans la vie d’un PCR </a:t>
            </a:r>
            <a:r>
              <a:rPr lang="fr-FR" sz="1800" u="sng" dirty="0" smtClean="0"/>
              <a:t>secteur médical </a:t>
            </a:r>
          </a:p>
          <a:p>
            <a:pPr fontAlgn="auto">
              <a:spcAft>
                <a:spcPts val="0"/>
              </a:spcAft>
              <a:buFont typeface="Arial" pitchFamily="34" charset="0"/>
              <a:buNone/>
              <a:defRPr/>
            </a:pPr>
            <a:r>
              <a:rPr lang="fr-FR" sz="1800" dirty="0" smtClean="0"/>
              <a:t>	</a:t>
            </a:r>
            <a:r>
              <a:rPr lang="fr-FR" sz="1400" i="1" dirty="0" smtClean="0"/>
              <a:t>(dépassement de dose réglementaire).</a:t>
            </a:r>
          </a:p>
          <a:p>
            <a:pPr fontAlgn="auto">
              <a:spcAft>
                <a:spcPts val="0"/>
              </a:spcAft>
              <a:buFont typeface="Arial" pitchFamily="34" charset="0"/>
              <a:buChar char="•"/>
              <a:defRPr/>
            </a:pPr>
            <a:r>
              <a:rPr lang="fr-FR" sz="1800" dirty="0" smtClean="0"/>
              <a:t>Qui oblige à se remettre en question.</a:t>
            </a:r>
          </a:p>
          <a:p>
            <a:pPr fontAlgn="auto">
              <a:spcAft>
                <a:spcPts val="0"/>
              </a:spcAft>
              <a:buFont typeface="Arial" pitchFamily="34" charset="0"/>
              <a:buNone/>
              <a:defRPr/>
            </a:pPr>
            <a:r>
              <a:rPr lang="fr-FR" sz="1800" dirty="0" smtClean="0"/>
              <a:t>	(comment le message est il perçu lors des formations? Entre crainte et banalisation des RX, trouver le juste milieu…).</a:t>
            </a:r>
          </a:p>
          <a:p>
            <a:pPr fontAlgn="auto">
              <a:spcAft>
                <a:spcPts val="0"/>
              </a:spcAft>
              <a:buFont typeface="Arial" pitchFamily="34" charset="0"/>
              <a:buChar char="•"/>
              <a:defRPr/>
            </a:pPr>
            <a:r>
              <a:rPr lang="fr-FR" sz="1800" dirty="0" smtClean="0"/>
              <a:t>Qui en dit long sur la complexité des rapports humains.</a:t>
            </a:r>
          </a:p>
          <a:p>
            <a:pPr fontAlgn="auto">
              <a:spcAft>
                <a:spcPts val="0"/>
              </a:spcAft>
              <a:buFont typeface="Arial" pitchFamily="34" charset="0"/>
              <a:buNone/>
              <a:defRPr/>
            </a:pPr>
            <a:r>
              <a:rPr lang="fr-FR" sz="1800" dirty="0" smtClean="0"/>
              <a:t>	(Equipe mixte, d’expériences inégales; syndrome du « mâle » qui débloque la situation).</a:t>
            </a:r>
          </a:p>
          <a:p>
            <a:pPr fontAlgn="auto">
              <a:spcAft>
                <a:spcPts val="0"/>
              </a:spcAft>
              <a:buFont typeface="Arial" pitchFamily="34" charset="0"/>
              <a:buChar char="•"/>
              <a:defRPr/>
            </a:pPr>
            <a:endParaRPr lang="fr-FR" sz="1800" dirty="0"/>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63" y="1000125"/>
            <a:ext cx="8229600" cy="2257425"/>
          </a:xfrm>
        </p:spPr>
        <p:txBody>
          <a:bodyPr rtlCol="0">
            <a:normAutofit lnSpcReduction="10000"/>
          </a:bodyPr>
          <a:lstStyle/>
          <a:p>
            <a:pPr marL="0" indent="0" algn="ctr" fontAlgn="auto">
              <a:spcAft>
                <a:spcPts val="0"/>
              </a:spcAft>
              <a:buFont typeface="Arial" pitchFamily="34" charset="0"/>
              <a:buNone/>
              <a:defRPr/>
            </a:pPr>
            <a:r>
              <a:rPr lang="fr-FR" sz="7200" dirty="0" smtClean="0"/>
              <a:t>Merci pour votre attention. </a:t>
            </a:r>
            <a:endParaRPr lang="fr-FR" sz="7200" dirty="0"/>
          </a:p>
        </p:txBody>
      </p:sp>
      <p:sp>
        <p:nvSpPr>
          <p:cNvPr id="4" name="Espace réservé du pied de page 3"/>
          <p:cNvSpPr>
            <a:spLocks noGrp="1"/>
          </p:cNvSpPr>
          <p:nvPr>
            <p:ph type="ftr" sz="quarter" idx="11"/>
          </p:nvPr>
        </p:nvSpPr>
        <p:spPr/>
        <p:txBody>
          <a:bodyPr/>
          <a:lstStyle/>
          <a:p>
            <a:pPr>
              <a:defRPr/>
            </a:pPr>
            <a:r>
              <a:rPr lang="fr-FR"/>
              <a:t>Chrirtophe Guillalmon PCR des Imageries Clairval et Résidence du Parc</a:t>
            </a:r>
            <a:endParaRPr lang="fr-FR"/>
          </a:p>
        </p:txBody>
      </p:sp>
      <p:sp>
        <p:nvSpPr>
          <p:cNvPr id="37891" name="ZoneTexte 4"/>
          <p:cNvSpPr txBox="1">
            <a:spLocks noChangeArrowheads="1"/>
          </p:cNvSpPr>
          <p:nvPr/>
        </p:nvSpPr>
        <p:spPr bwMode="auto">
          <a:xfrm>
            <a:off x="714375" y="4000500"/>
            <a:ext cx="7572375" cy="2032000"/>
          </a:xfrm>
          <a:prstGeom prst="rect">
            <a:avLst/>
          </a:prstGeom>
          <a:noFill/>
          <a:ln w="9525">
            <a:noFill/>
            <a:miter lim="800000"/>
            <a:headEnd/>
            <a:tailEnd/>
          </a:ln>
        </p:spPr>
        <p:txBody>
          <a:bodyPr>
            <a:spAutoFit/>
          </a:bodyPr>
          <a:lstStyle/>
          <a:p>
            <a:r>
              <a:rPr lang="fr-FR" u="sng">
                <a:latin typeface="Calibri" pitchFamily="34" charset="0"/>
              </a:rPr>
              <a:t>Remerciements :</a:t>
            </a:r>
          </a:p>
          <a:p>
            <a:endParaRPr lang="fr-FR">
              <a:latin typeface="Calibri" pitchFamily="34" charset="0"/>
            </a:endParaRPr>
          </a:p>
          <a:p>
            <a:r>
              <a:rPr lang="fr-FR">
                <a:latin typeface="Calibri" pitchFamily="34" charset="0"/>
              </a:rPr>
              <a:t>à Yves Barbotteau Radio-physicien du service,</a:t>
            </a:r>
          </a:p>
          <a:p>
            <a:r>
              <a:rPr lang="fr-FR">
                <a:latin typeface="Calibri" pitchFamily="34" charset="0"/>
              </a:rPr>
              <a:t>au service de Médecine Nucléaire de Clairval,</a:t>
            </a:r>
          </a:p>
          <a:p>
            <a:r>
              <a:rPr lang="fr-FR">
                <a:latin typeface="Calibri" pitchFamily="34" charset="0"/>
              </a:rPr>
              <a:t>au Dr Philippe JAU, </a:t>
            </a:r>
          </a:p>
          <a:p>
            <a:r>
              <a:rPr lang="fr-FR">
                <a:latin typeface="Calibri" pitchFamily="34" charset="0"/>
              </a:rPr>
              <a:t>et à notre Directrice Anne Bernard.</a:t>
            </a:r>
          </a:p>
          <a:p>
            <a:r>
              <a:rPr lang="fr-FR">
                <a:latin typeface="Calibri" pitchFamily="34" charset="0"/>
              </a:rPr>
              <a:t> </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963</TotalTime>
  <Words>2011</Words>
  <Application>Microsoft Office PowerPoint</Application>
  <PresentationFormat>Affichage à l'écran (4:3)</PresentationFormat>
  <Paragraphs>272</Paragraphs>
  <Slides>22</Slides>
  <Notes>1</Notes>
  <HiddenSlides>0</HiddenSlides>
  <MMClips>1</MMClips>
  <ScaleCrop>false</ScaleCrop>
  <HeadingPairs>
    <vt:vector size="6" baseType="variant">
      <vt:variant>
        <vt:lpstr>Polices utilisées</vt:lpstr>
      </vt:variant>
      <vt:variant>
        <vt:i4>4</vt:i4>
      </vt:variant>
      <vt:variant>
        <vt:lpstr>Modèle de conception</vt:lpstr>
      </vt:variant>
      <vt:variant>
        <vt:i4>1</vt:i4>
      </vt:variant>
      <vt:variant>
        <vt:lpstr>Titres des diapositives</vt:lpstr>
      </vt:variant>
      <vt:variant>
        <vt:i4>22</vt:i4>
      </vt:variant>
    </vt:vector>
  </HeadingPairs>
  <TitlesOfParts>
    <vt:vector size="27" baseType="lpstr">
      <vt:lpstr>Calibri</vt:lpstr>
      <vt:lpstr>Arial</vt:lpstr>
      <vt:lpstr>Batang</vt:lpstr>
      <vt:lpstr>Times New Roman</vt:lpstr>
      <vt:lpstr>Thème Office</vt:lpstr>
      <vt:lpstr>Exposition  accidentelle  au F18</vt:lpstr>
      <vt:lpstr>Présentation du service</vt:lpstr>
      <vt:lpstr>Diapositive 3</vt:lpstr>
      <vt:lpstr>L’alerte :</vt:lpstr>
      <vt:lpstr>Actions entreprises en urgence  :</vt:lpstr>
      <vt:lpstr>Diapositive 6</vt:lpstr>
      <vt:lpstr>L’Etude dosimétrique :</vt:lpstr>
      <vt:lpstr>L’Etude dosimétrique :</vt:lpstr>
      <vt:lpstr>L’Etude dosimétrique :</vt:lpstr>
      <vt:lpstr>L’Etude dosimétrique :</vt:lpstr>
      <vt:lpstr>L’Etude dosimétrique :</vt:lpstr>
      <vt:lpstr>L’Etude dosimétrique :</vt:lpstr>
      <vt:lpstr>Analyse des dysfonctionnements :</vt:lpstr>
      <vt:lpstr>Analyse des dysfonctionnements :</vt:lpstr>
      <vt:lpstr>Analyse des dysfonctionnements :</vt:lpstr>
      <vt:lpstr>Analyse des dysfonctionnements :</vt:lpstr>
      <vt:lpstr>Analyse des dysfonctionnements :</vt:lpstr>
      <vt:lpstr>Analyse des dysfonctionnements :</vt:lpstr>
      <vt:lpstr>Actions correctives :</vt:lpstr>
      <vt:lpstr>Actions correctives :</vt:lpstr>
      <vt:lpstr>Ce que le PCR que je suis en retient :</vt:lpstr>
      <vt:lpstr>Diapositive 22</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Exposition accidentelle  au F18</dc:title>
  <dc:creator>GIOL</dc:creator>
  <cp:lastModifiedBy>Max ROBIN</cp:lastModifiedBy>
  <cp:revision>108</cp:revision>
  <dcterms:created xsi:type="dcterms:W3CDTF">2013-05-24T16:14:24Z</dcterms:created>
  <dcterms:modified xsi:type="dcterms:W3CDTF">2013-08-09T11:59:17Z</dcterms:modified>
</cp:coreProperties>
</file>