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7" r:id="rId2"/>
    <p:sldId id="258" r:id="rId3"/>
    <p:sldId id="259" r:id="rId4"/>
    <p:sldId id="322" r:id="rId5"/>
    <p:sldId id="260" r:id="rId6"/>
    <p:sldId id="269" r:id="rId7"/>
    <p:sldId id="334" r:id="rId8"/>
    <p:sldId id="270" r:id="rId9"/>
    <p:sldId id="263" r:id="rId10"/>
    <p:sldId id="264" r:id="rId11"/>
    <p:sldId id="265" r:id="rId12"/>
    <p:sldId id="329" r:id="rId13"/>
    <p:sldId id="291" r:id="rId14"/>
    <p:sldId id="271" r:id="rId15"/>
    <p:sldId id="268" r:id="rId16"/>
    <p:sldId id="272" r:id="rId17"/>
    <p:sldId id="274" r:id="rId18"/>
    <p:sldId id="275" r:id="rId19"/>
    <p:sldId id="292" r:id="rId20"/>
    <p:sldId id="308" r:id="rId21"/>
    <p:sldId id="309" r:id="rId22"/>
    <p:sldId id="330" r:id="rId23"/>
    <p:sldId id="298" r:id="rId24"/>
    <p:sldId id="301" r:id="rId25"/>
    <p:sldId id="306" r:id="rId26"/>
    <p:sldId id="305" r:id="rId27"/>
    <p:sldId id="300" r:id="rId28"/>
    <p:sldId id="314" r:id="rId29"/>
    <p:sldId id="313" r:id="rId30"/>
    <p:sldId id="310" r:id="rId31"/>
    <p:sldId id="302" r:id="rId32"/>
    <p:sldId id="303" r:id="rId33"/>
    <p:sldId id="311" r:id="rId34"/>
    <p:sldId id="317" r:id="rId35"/>
    <p:sldId id="318" r:id="rId36"/>
    <p:sldId id="319" r:id="rId37"/>
    <p:sldId id="320" r:id="rId38"/>
    <p:sldId id="316" r:id="rId39"/>
    <p:sldId id="333" r:id="rId40"/>
    <p:sldId id="325" r:id="rId41"/>
    <p:sldId id="326" r:id="rId42"/>
    <p:sldId id="324" r:id="rId43"/>
    <p:sldId id="323" r:id="rId44"/>
    <p:sldId id="331" r:id="rId45"/>
    <p:sldId id="327" r:id="rId46"/>
    <p:sldId id="328" r:id="rId47"/>
    <p:sldId id="332" r:id="rId48"/>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289" autoAdjust="0"/>
  </p:normalViewPr>
  <p:slideViewPr>
    <p:cSldViewPr>
      <p:cViewPr varScale="1">
        <p:scale>
          <a:sx n="55" d="100"/>
          <a:sy n="55" d="100"/>
        </p:scale>
        <p:origin x="-190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9E4A5B0-B936-4A66-A842-F72E031FC912}" type="datetimeFigureOut">
              <a:rPr lang="fr-FR"/>
              <a:pPr>
                <a:defRPr/>
              </a:pPr>
              <a:t>09/08/2013</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632B797-2C86-4F4C-9144-FF35B1E2FDAC}"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 name="Espace réservé des commentaires 2"/>
          <p:cNvSpPr>
            <a:spLocks noGrp="1"/>
          </p:cNvSpPr>
          <p:nvPr>
            <p:ph type="body" idx="1"/>
          </p:nvPr>
        </p:nvSpPr>
        <p:spPr/>
        <p:txBody>
          <a:bodyPr/>
          <a:lstStyle/>
          <a:p>
            <a:pPr lvl="1" fontAlgn="auto">
              <a:spcBef>
                <a:spcPts val="0"/>
              </a:spcBef>
              <a:spcAft>
                <a:spcPts val="0"/>
              </a:spcAft>
              <a:defRPr/>
            </a:pPr>
            <a:r>
              <a:rPr lang="fr-FR" sz="2000" dirty="0" smtClean="0">
                <a:solidFill>
                  <a:srgbClr val="FF0000"/>
                </a:solidFill>
              </a:rPr>
              <a:t>DECHETS SOLIDES:</a:t>
            </a:r>
            <a:r>
              <a:rPr lang="fr-FR" sz="2000" dirty="0" smtClean="0"/>
              <a:t>	Conditionnés dans la chambre dans des poubelles plombées,</a:t>
            </a:r>
          </a:p>
          <a:p>
            <a:pPr lvl="1" fontAlgn="auto">
              <a:spcBef>
                <a:spcPts val="0"/>
              </a:spcBef>
              <a:spcAft>
                <a:spcPts val="0"/>
              </a:spcAft>
              <a:defRPr/>
            </a:pPr>
            <a:r>
              <a:rPr lang="fr-FR" sz="2000" dirty="0" smtClean="0"/>
              <a:t>		</a:t>
            </a:r>
          </a:p>
          <a:p>
            <a:pPr lvl="1" fontAlgn="auto">
              <a:spcBef>
                <a:spcPts val="0"/>
              </a:spcBef>
              <a:spcAft>
                <a:spcPts val="0"/>
              </a:spcAft>
              <a:defRPr/>
            </a:pPr>
            <a:r>
              <a:rPr lang="fr-FR" sz="2000" dirty="0" smtClean="0"/>
              <a:t>		résidus alimentaires,</a:t>
            </a:r>
          </a:p>
          <a:p>
            <a:pPr lvl="1" fontAlgn="auto">
              <a:spcBef>
                <a:spcPts val="0"/>
              </a:spcBef>
              <a:spcAft>
                <a:spcPts val="0"/>
              </a:spcAft>
              <a:defRPr/>
            </a:pPr>
            <a:r>
              <a:rPr lang="fr-FR" sz="2000" dirty="0" smtClean="0"/>
              <a:t>	 	du matériel consommable infirmier,</a:t>
            </a:r>
          </a:p>
          <a:p>
            <a:pPr lvl="1" fontAlgn="auto">
              <a:spcBef>
                <a:spcPts val="0"/>
              </a:spcBef>
              <a:spcAft>
                <a:spcPts val="0"/>
              </a:spcAft>
              <a:defRPr/>
            </a:pPr>
            <a:r>
              <a:rPr lang="fr-FR" sz="2000" dirty="0" smtClean="0"/>
              <a:t>		 des couches,</a:t>
            </a:r>
          </a:p>
          <a:p>
            <a:pPr lvl="1" fontAlgn="auto">
              <a:spcBef>
                <a:spcPts val="0"/>
              </a:spcBef>
              <a:spcAft>
                <a:spcPts val="0"/>
              </a:spcAft>
              <a:defRPr/>
            </a:pPr>
            <a:r>
              <a:rPr lang="fr-FR" sz="2000" dirty="0" smtClean="0"/>
              <a:t>		 des poches urinaires après vidange,</a:t>
            </a:r>
          </a:p>
          <a:p>
            <a:pPr lvl="1" fontAlgn="auto">
              <a:spcBef>
                <a:spcPts val="0"/>
              </a:spcBef>
              <a:spcAft>
                <a:spcPts val="0"/>
              </a:spcAft>
              <a:defRPr/>
            </a:pPr>
            <a:r>
              <a:rPr lang="fr-FR" sz="2000" dirty="0" smtClean="0"/>
              <a:t>		 du matériel d’entretien de la chambre,</a:t>
            </a:r>
          </a:p>
          <a:p>
            <a:pPr lvl="1" fontAlgn="auto">
              <a:spcBef>
                <a:spcPts val="0"/>
              </a:spcBef>
              <a:spcAft>
                <a:spcPts val="0"/>
              </a:spcAft>
              <a:defRPr/>
            </a:pPr>
            <a:r>
              <a:rPr lang="fr-FR" sz="2000" dirty="0" smtClean="0"/>
              <a:t>		 des journaux, des affaires du patient,</a:t>
            </a:r>
          </a:p>
          <a:p>
            <a:pPr lvl="1" fontAlgn="auto">
              <a:spcBef>
                <a:spcPts val="0"/>
              </a:spcBef>
              <a:spcAft>
                <a:spcPts val="0"/>
              </a:spcAft>
              <a:defRPr/>
            </a:pPr>
            <a:r>
              <a:rPr lang="fr-FR" sz="2000" dirty="0" smtClean="0"/>
              <a:t>		</a:t>
            </a:r>
          </a:p>
          <a:p>
            <a:pPr lvl="1" fontAlgn="auto">
              <a:spcBef>
                <a:spcPts val="0"/>
              </a:spcBef>
              <a:spcAft>
                <a:spcPts val="0"/>
              </a:spcAft>
              <a:defRPr/>
            </a:pPr>
            <a:r>
              <a:rPr lang="fr-FR" sz="2000" dirty="0" smtClean="0"/>
              <a:t>		du linge qui sera recyclé après décroissance,</a:t>
            </a:r>
          </a:p>
          <a:p>
            <a:pPr lvl="1" fontAlgn="auto">
              <a:spcBef>
                <a:spcPts val="0"/>
              </a:spcBef>
              <a:spcAft>
                <a:spcPts val="0"/>
              </a:spcAft>
              <a:defRPr/>
            </a:pPr>
            <a:r>
              <a:rPr lang="fr-FR" sz="2000" dirty="0" smtClean="0"/>
              <a:t>		 etc.</a:t>
            </a:r>
          </a:p>
          <a:p>
            <a:pPr fontAlgn="auto">
              <a:spcBef>
                <a:spcPts val="0"/>
              </a:spcBef>
              <a:spcAft>
                <a:spcPts val="0"/>
              </a:spcAft>
              <a:defRPr/>
            </a:pPr>
            <a:r>
              <a:rPr lang="fr-FR" sz="2000" dirty="0" smtClean="0"/>
              <a:t>	</a:t>
            </a:r>
          </a:p>
          <a:p>
            <a:pPr marL="0" lvl="1" fontAlgn="auto">
              <a:spcBef>
                <a:spcPts val="0"/>
              </a:spcBef>
              <a:spcAft>
                <a:spcPts val="0"/>
              </a:spcAft>
              <a:defRPr/>
            </a:pPr>
            <a:r>
              <a:rPr lang="fr-FR" sz="2000" dirty="0" smtClean="0"/>
              <a:t>LOCAL DECHETS:</a:t>
            </a:r>
          </a:p>
          <a:p>
            <a:pPr marL="0" lvl="2" fontAlgn="auto">
              <a:spcBef>
                <a:spcPts val="0"/>
              </a:spcBef>
              <a:spcAft>
                <a:spcPts val="0"/>
              </a:spcAft>
              <a:defRPr/>
            </a:pPr>
            <a:r>
              <a:rPr lang="fr-FR" sz="2000" dirty="0" smtClean="0"/>
              <a:t>Le tout  est stocké dans le local dédié d’ I131 durant 10 périodes.</a:t>
            </a:r>
          </a:p>
          <a:p>
            <a:pPr fontAlgn="auto">
              <a:spcBef>
                <a:spcPts val="0"/>
              </a:spcBef>
              <a:spcAft>
                <a:spcPts val="0"/>
              </a:spcAft>
              <a:defRPr/>
            </a:pPr>
            <a:endParaRPr lang="fr-FR" sz="2000" dirty="0" smtClean="0"/>
          </a:p>
          <a:p>
            <a:pPr fontAlgn="auto">
              <a:spcBef>
                <a:spcPts val="0"/>
              </a:spcBef>
              <a:spcAft>
                <a:spcPts val="0"/>
              </a:spcAft>
              <a:defRPr/>
            </a:pPr>
            <a:r>
              <a:rPr lang="fr-FR" sz="2000" dirty="0" smtClean="0"/>
              <a:t>A la sortie du patient, conditionnement des déchets: </a:t>
            </a:r>
          </a:p>
          <a:p>
            <a:pPr lvl="2" fontAlgn="auto">
              <a:spcBef>
                <a:spcPts val="0"/>
              </a:spcBef>
              <a:spcAft>
                <a:spcPts val="0"/>
              </a:spcAft>
              <a:buFont typeface="Wingdings" pitchFamily="2" charset="2"/>
              <a:buChar char="Ø"/>
              <a:defRPr/>
            </a:pPr>
            <a:r>
              <a:rPr lang="fr-FR" sz="2000" dirty="0" smtClean="0"/>
              <a:t>solides dans des fûts,</a:t>
            </a:r>
          </a:p>
          <a:p>
            <a:pPr lvl="2" fontAlgn="auto">
              <a:spcBef>
                <a:spcPts val="0"/>
              </a:spcBef>
              <a:spcAft>
                <a:spcPts val="0"/>
              </a:spcAft>
              <a:buFont typeface="Wingdings" pitchFamily="2" charset="2"/>
              <a:buChar char="Ø"/>
              <a:defRPr/>
            </a:pPr>
            <a:r>
              <a:rPr lang="fr-FR" sz="2000" dirty="0" smtClean="0"/>
              <a:t>le linge dans des chariots roulants,</a:t>
            </a:r>
          </a:p>
          <a:p>
            <a:pPr lvl="2" fontAlgn="auto">
              <a:spcBef>
                <a:spcPts val="0"/>
              </a:spcBef>
              <a:spcAft>
                <a:spcPts val="0"/>
              </a:spcAft>
              <a:buFont typeface="Wingdings" pitchFamily="2" charset="2"/>
              <a:buChar char="Ø"/>
              <a:defRPr/>
            </a:pPr>
            <a:r>
              <a:rPr lang="fr-FR" sz="2000" dirty="0" smtClean="0"/>
              <a:t>Les déchets putrescibles dans un congélateur.</a:t>
            </a:r>
          </a:p>
          <a:p>
            <a:pPr lvl="2" fontAlgn="auto">
              <a:spcBef>
                <a:spcPts val="0"/>
              </a:spcBef>
              <a:spcAft>
                <a:spcPts val="0"/>
              </a:spcAft>
              <a:defRPr/>
            </a:pPr>
            <a:endParaRPr lang="fr-FR" sz="2000" dirty="0" smtClean="0"/>
          </a:p>
          <a:p>
            <a:pPr fontAlgn="auto">
              <a:spcBef>
                <a:spcPts val="0"/>
              </a:spcBef>
              <a:spcAft>
                <a:spcPts val="0"/>
              </a:spcAft>
              <a:defRPr/>
            </a:pPr>
            <a:r>
              <a:rPr lang="fr-FR" sz="2400" dirty="0" smtClean="0"/>
              <a:t>Chaque mouvement de déchets y compris chariot de linge est tracé sur un registre,</a:t>
            </a:r>
          </a:p>
          <a:p>
            <a:pPr fontAlgn="auto">
              <a:spcBef>
                <a:spcPts val="0"/>
              </a:spcBef>
              <a:spcAft>
                <a:spcPts val="0"/>
              </a:spcAft>
              <a:defRPr/>
            </a:pPr>
            <a:endParaRPr lang="fr-FR" sz="2400" dirty="0" smtClean="0"/>
          </a:p>
          <a:p>
            <a:pPr fontAlgn="auto">
              <a:spcBef>
                <a:spcPts val="0"/>
              </a:spcBef>
              <a:spcAft>
                <a:spcPts val="0"/>
              </a:spcAft>
              <a:defRPr/>
            </a:pPr>
            <a:r>
              <a:rPr lang="fr-FR" sz="2400" dirty="0" smtClean="0"/>
              <a:t>CONTRÔLE VIA PORTIQUE:</a:t>
            </a:r>
          </a:p>
          <a:p>
            <a:pPr fontAlgn="auto">
              <a:spcBef>
                <a:spcPts val="0"/>
              </a:spcBef>
              <a:spcAft>
                <a:spcPts val="0"/>
              </a:spcAft>
              <a:defRPr/>
            </a:pPr>
            <a:r>
              <a:rPr lang="fr-FR" sz="2400" dirty="0" smtClean="0"/>
              <a:t>L’ensemble des déchets sont contrôlés au portique situé en sortie d’établissement au sous-sol. Si l’absence de contamination est avérée:</a:t>
            </a:r>
          </a:p>
          <a:p>
            <a:pPr marL="630238" indent="174625" fontAlgn="auto">
              <a:spcBef>
                <a:spcPts val="0"/>
              </a:spcBef>
              <a:spcAft>
                <a:spcPts val="0"/>
              </a:spcAft>
              <a:buFont typeface="Wingdings" pitchFamily="2" charset="2"/>
              <a:buChar char="Ø"/>
              <a:defRPr/>
            </a:pPr>
            <a:r>
              <a:rPr lang="fr-FR" sz="2400" dirty="0" smtClean="0"/>
              <a:t>	les déchets sont considérés comme des déchets hospitaliers et seront dirigés vers l’incinérateur,</a:t>
            </a:r>
          </a:p>
          <a:p>
            <a:pPr marL="630238" fontAlgn="auto">
              <a:spcBef>
                <a:spcPts val="0"/>
              </a:spcBef>
              <a:spcAft>
                <a:spcPts val="0"/>
              </a:spcAft>
              <a:buFont typeface="Wingdings" pitchFamily="2" charset="2"/>
              <a:buChar char="Ø"/>
              <a:defRPr/>
            </a:pPr>
            <a:r>
              <a:rPr lang="fr-FR" sz="2400" dirty="0" smtClean="0"/>
              <a:t>	le linge est remis à la société de nettoyage.</a:t>
            </a:r>
          </a:p>
          <a:p>
            <a:pPr fontAlgn="auto">
              <a:spcBef>
                <a:spcPts val="0"/>
              </a:spcBef>
              <a:spcAft>
                <a:spcPts val="0"/>
              </a:spcAft>
              <a:defRPr/>
            </a:pPr>
            <a:endParaRPr lang="fr-FR" sz="2400" dirty="0" smtClean="0"/>
          </a:p>
          <a:p>
            <a:pPr fontAlgn="auto">
              <a:spcBef>
                <a:spcPts val="0"/>
              </a:spcBef>
              <a:spcAft>
                <a:spcPts val="0"/>
              </a:spcAft>
              <a:defRPr/>
            </a:pPr>
            <a:r>
              <a:rPr lang="fr-FR" sz="2400" dirty="0" smtClean="0"/>
              <a:t> En cas de contamination, retour des déchets dans le local dédié et enregistrement sur le registre « Alarmes portique ».</a:t>
            </a:r>
          </a:p>
          <a:p>
            <a:pPr marL="0" lvl="2" fontAlgn="auto">
              <a:spcBef>
                <a:spcPts val="0"/>
              </a:spcBef>
              <a:spcAft>
                <a:spcPts val="0"/>
              </a:spcAft>
              <a:defRPr/>
            </a:pPr>
            <a:endParaRPr lang="fr-FR" sz="2000" dirty="0" smtClean="0"/>
          </a:p>
          <a:p>
            <a:pPr lvl="1" fontAlgn="auto">
              <a:spcBef>
                <a:spcPts val="0"/>
              </a:spcBef>
              <a:spcAft>
                <a:spcPts val="0"/>
              </a:spcAft>
              <a:defRPr/>
            </a:pPr>
            <a:endParaRPr lang="fr-FR" sz="2000" dirty="0" smtClean="0"/>
          </a:p>
        </p:txBody>
      </p:sp>
      <p:sp>
        <p:nvSpPr>
          <p:cNvPr id="34819"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324B7B-2A81-4C52-8C4B-AD8D1A3F7450}" type="slidenum">
              <a:rPr lang="fr-FR"/>
              <a:pPr fontAlgn="base">
                <a:spcBef>
                  <a:spcPct val="0"/>
                </a:spcBef>
                <a:spcAft>
                  <a:spcPct val="0"/>
                </a:spcAft>
              </a:pPr>
              <a:t>20</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686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6867"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6AF951-B6D5-47E1-9206-EF4FFB5B8E01}" type="slidenum">
              <a:rPr lang="fr-FR"/>
              <a:pPr fontAlgn="base">
                <a:spcBef>
                  <a:spcPct val="0"/>
                </a:spcBef>
                <a:spcAft>
                  <a:spcPct val="0"/>
                </a:spcAft>
              </a:pPr>
              <a:t>21</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403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smtClean="0"/>
              <a:t>Poubelle tampon si débit de dose&lt;25µSv/h (Zone contrôlée verte dans le local de spectrométrie)</a:t>
            </a:r>
          </a:p>
        </p:txBody>
      </p:sp>
      <p:sp>
        <p:nvSpPr>
          <p:cNvPr id="4403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F9DF47-6121-4F67-9346-682E7DECD70E}" type="slidenum">
              <a:rPr lang="fr-FR"/>
              <a:pPr fontAlgn="base">
                <a:spcBef>
                  <a:spcPct val="0"/>
                </a:spcBef>
                <a:spcAft>
                  <a:spcPct val="0"/>
                </a:spcAft>
              </a:pPr>
              <a:t>27</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4915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smtClean="0"/>
              <a:t>Poubelles contrôlées le lundi matin pour gain de décroissance durant le WE</a:t>
            </a:r>
          </a:p>
        </p:txBody>
      </p:sp>
      <p:sp>
        <p:nvSpPr>
          <p:cNvPr id="4915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8CA16E-B6C2-4B17-A486-689650F24409}" type="slidenum">
              <a:rPr lang="fr-FR"/>
              <a:pPr fontAlgn="base">
                <a:spcBef>
                  <a:spcPct val="0"/>
                </a:spcBef>
                <a:spcAft>
                  <a:spcPct val="0"/>
                </a:spcAft>
              </a:pPr>
              <a:t>31</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smtClean="0"/>
              <a:t>Renvoi au fournisseur si débit de dose au contact du colis &lt; 5µSv/h (4 à 5 semaines)</a:t>
            </a:r>
          </a:p>
        </p:txBody>
      </p:sp>
      <p:sp>
        <p:nvSpPr>
          <p:cNvPr id="56323"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42552D-6633-4C99-A033-97231825F3D4}" type="slidenum">
              <a:rPr lang="fr-FR"/>
              <a:pPr fontAlgn="base">
                <a:spcBef>
                  <a:spcPct val="0"/>
                </a:spcBef>
                <a:spcAft>
                  <a:spcPct val="0"/>
                </a:spcAft>
              </a:pPr>
              <a:t>37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Image 4" descr="Fond Powerpoint IPC-blanc3-AMU.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re 1"/>
          <p:cNvSpPr>
            <a:spLocks noGrp="1"/>
          </p:cNvSpPr>
          <p:nvPr>
            <p:ph type="ctrTitle"/>
          </p:nvPr>
        </p:nvSpPr>
        <p:spPr>
          <a:xfrm>
            <a:off x="971600" y="1484785"/>
            <a:ext cx="7200800" cy="1728191"/>
          </a:xfrm>
        </p:spPr>
        <p:txBody>
          <a:bodyPr/>
          <a:lstStyle>
            <a:lvl1pPr>
              <a:defRPr b="1"/>
            </a:lvl1pPr>
          </a:lstStyle>
          <a:p>
            <a:r>
              <a:rPr lang="fr-FR" dirty="0" smtClean="0"/>
              <a:t>Modifiez le style du titre</a:t>
            </a:r>
            <a:endParaRPr lang="fr-FR" dirty="0"/>
          </a:p>
        </p:txBody>
      </p:sp>
      <p:sp>
        <p:nvSpPr>
          <p:cNvPr id="3" name="Sous-titre 2"/>
          <p:cNvSpPr>
            <a:spLocks noGrp="1"/>
          </p:cNvSpPr>
          <p:nvPr>
            <p:ph type="subTitle" idx="1"/>
          </p:nvPr>
        </p:nvSpPr>
        <p:spPr>
          <a:xfrm>
            <a:off x="1371600" y="4293096"/>
            <a:ext cx="6800800" cy="1345704"/>
          </a:xfrm>
        </p:spPr>
        <p:txBody>
          <a:bodyPr/>
          <a:lstStyle>
            <a:lvl1pPr marL="0" indent="0" algn="r">
              <a:buNone/>
              <a:defRPr sz="2400" b="0">
                <a:solidFill>
                  <a:srgbClr val="26262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Cliquez pour modifier le style des sous-titres du masque</a:t>
            </a:r>
            <a:endParaRPr lang="fr-FR" dirty="0"/>
          </a:p>
        </p:txBody>
      </p:sp>
      <p:sp>
        <p:nvSpPr>
          <p:cNvPr id="5" name="Espace réservé de la date 3"/>
          <p:cNvSpPr>
            <a:spLocks noGrp="1"/>
          </p:cNvSpPr>
          <p:nvPr>
            <p:ph type="dt" sz="half" idx="10"/>
          </p:nvPr>
        </p:nvSpPr>
        <p:spPr>
          <a:xfrm>
            <a:off x="5435600" y="6356350"/>
            <a:ext cx="2133600" cy="365125"/>
          </a:xfrm>
        </p:spPr>
        <p:txBody>
          <a:bodyPr/>
          <a:lstStyle>
            <a:lvl1pPr>
              <a:defRPr smtClean="0">
                <a:solidFill>
                  <a:prstClr val="white">
                    <a:lumMod val="95000"/>
                  </a:prstClr>
                </a:solidFill>
              </a:defRPr>
            </a:lvl1pPr>
          </a:lstStyle>
          <a:p>
            <a:pPr>
              <a:defRPr/>
            </a:pPr>
            <a:fld id="{5953C381-AC56-455D-846E-EDBA341C3BB8}" type="datetimeFigureOut">
              <a:rPr lang="fr-FR"/>
              <a:pPr>
                <a:defRPr/>
              </a:pPr>
              <a:t>09/08/2013</a:t>
            </a:fld>
            <a:endParaRPr lang="fr-FR" dirty="0"/>
          </a:p>
        </p:txBody>
      </p:sp>
      <p:sp>
        <p:nvSpPr>
          <p:cNvPr id="6" name="Espace réservé du numéro de diapositive 5"/>
          <p:cNvSpPr>
            <a:spLocks noGrp="1"/>
          </p:cNvSpPr>
          <p:nvPr>
            <p:ph type="sldNum" sz="quarter" idx="11"/>
          </p:nvPr>
        </p:nvSpPr>
        <p:spPr/>
        <p:txBody>
          <a:bodyPr/>
          <a:lstStyle>
            <a:lvl1pPr>
              <a:defRPr smtClean="0">
                <a:solidFill>
                  <a:prstClr val="white"/>
                </a:solidFill>
              </a:defRPr>
            </a:lvl1pPr>
          </a:lstStyle>
          <a:p>
            <a:pPr>
              <a:defRPr/>
            </a:pPr>
            <a:fld id="{5340B0BE-DFF5-4831-B2F2-109EEC1B928C}" type="slidenum">
              <a:rPr lang="fr-FR"/>
              <a:pPr>
                <a:defRPr/>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39552" y="274638"/>
            <a:ext cx="7920880" cy="1426170"/>
          </a:xfrm>
        </p:spPr>
        <p:txBody>
          <a:bodyPr/>
          <a:lstStyle>
            <a:lvl1pPr>
              <a:defRPr sz="4400" b="1"/>
            </a:lvl1pPr>
          </a:lstStyle>
          <a:p>
            <a:r>
              <a:rPr lang="fr-FR" dirty="0" smtClean="0"/>
              <a:t>Modifiez le style du titre</a:t>
            </a:r>
            <a:endParaRPr lang="fr-FR" dirty="0"/>
          </a:p>
        </p:txBody>
      </p:sp>
      <p:sp>
        <p:nvSpPr>
          <p:cNvPr id="3" name="Espace réservé du contenu 2"/>
          <p:cNvSpPr>
            <a:spLocks noGrp="1"/>
          </p:cNvSpPr>
          <p:nvPr>
            <p:ph idx="1"/>
          </p:nvPr>
        </p:nvSpPr>
        <p:spPr>
          <a:xfrm>
            <a:off x="539552" y="1844825"/>
            <a:ext cx="7920880" cy="4176464"/>
          </a:xfrm>
        </p:spPr>
        <p:txBody>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lvl1pPr>
              <a:defRPr/>
            </a:lvl1pPr>
          </a:lstStyle>
          <a:p>
            <a:pPr>
              <a:defRPr/>
            </a:pPr>
            <a:fld id="{E258CFA0-E554-480B-8893-5E09C4B091FF}" type="datetimeFigureOut">
              <a:rPr lang="fr-FR"/>
              <a:pPr>
                <a:defRPr/>
              </a:pPr>
              <a:t>09/08/2013</a:t>
            </a:fld>
            <a:endParaRPr lang="fr-FR" dirty="0"/>
          </a:p>
        </p:txBody>
      </p:sp>
      <p:sp>
        <p:nvSpPr>
          <p:cNvPr id="5" name="Espace réservé du numéro de diapositive 5"/>
          <p:cNvSpPr>
            <a:spLocks noGrp="1"/>
          </p:cNvSpPr>
          <p:nvPr>
            <p:ph type="sldNum" sz="quarter" idx="11"/>
          </p:nvPr>
        </p:nvSpPr>
        <p:spPr/>
        <p:txBody>
          <a:bodyPr/>
          <a:lstStyle>
            <a:lvl1pPr>
              <a:defRPr/>
            </a:lvl1pPr>
          </a:lstStyle>
          <a:p>
            <a:pPr>
              <a:defRPr/>
            </a:pPr>
            <a:fld id="{8D2762EC-F857-4155-8C5C-9C34D2C45CF2}"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dirty="0" smtClean="0"/>
              <a:t>Modifiez le style du titre</a:t>
            </a:r>
            <a:endParaRPr lang="fr-FR" dirty="0"/>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673C7D26-A68C-4E69-9300-BF294F99790C}" type="datetimeFigureOut">
              <a:rPr lang="fr-FR"/>
              <a:pPr>
                <a:defRPr/>
              </a:pPr>
              <a:t>09/08/2013</a:t>
            </a:fld>
            <a:endParaRPr lang="fr-FR" dirty="0"/>
          </a:p>
        </p:txBody>
      </p:sp>
      <p:sp>
        <p:nvSpPr>
          <p:cNvPr id="5" name="Espace réservé du numéro de diapositive 5"/>
          <p:cNvSpPr>
            <a:spLocks noGrp="1"/>
          </p:cNvSpPr>
          <p:nvPr>
            <p:ph type="sldNum" sz="quarter" idx="11"/>
          </p:nvPr>
        </p:nvSpPr>
        <p:spPr/>
        <p:txBody>
          <a:bodyPr/>
          <a:lstStyle>
            <a:lvl1pPr>
              <a:defRPr/>
            </a:lvl1pPr>
          </a:lstStyle>
          <a:p>
            <a:pPr>
              <a:defRPr/>
            </a:pPr>
            <a:fld id="{2F89D7D9-6353-44D1-ACCF-14566B40D20B}"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539552" y="274638"/>
            <a:ext cx="7920880" cy="1426170"/>
          </a:xfrm>
        </p:spPr>
        <p:txBody>
          <a:bodyPr/>
          <a:lstStyle/>
          <a:p>
            <a:r>
              <a:rPr lang="fr-FR" dirty="0" smtClean="0"/>
              <a:t>Modifiez le style du titre</a:t>
            </a:r>
            <a:endParaRPr lang="fr-FR" dirty="0"/>
          </a:p>
        </p:txBody>
      </p:sp>
      <p:sp>
        <p:nvSpPr>
          <p:cNvPr id="3" name="Espace réservé du contenu 2"/>
          <p:cNvSpPr>
            <a:spLocks noGrp="1"/>
          </p:cNvSpPr>
          <p:nvPr>
            <p:ph sz="half" idx="1"/>
          </p:nvPr>
        </p:nvSpPr>
        <p:spPr>
          <a:xfrm>
            <a:off x="539552" y="1844824"/>
            <a:ext cx="3956248" cy="4281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4648200" y="1844824"/>
            <a:ext cx="3812232" cy="4281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e la date 3"/>
          <p:cNvSpPr>
            <a:spLocks noGrp="1"/>
          </p:cNvSpPr>
          <p:nvPr>
            <p:ph type="dt" sz="half" idx="10"/>
          </p:nvPr>
        </p:nvSpPr>
        <p:spPr/>
        <p:txBody>
          <a:bodyPr/>
          <a:lstStyle>
            <a:lvl1pPr>
              <a:defRPr/>
            </a:lvl1pPr>
          </a:lstStyle>
          <a:p>
            <a:pPr>
              <a:defRPr/>
            </a:pPr>
            <a:fld id="{A0C57363-73FE-4C98-8CD5-453464D51D1A}" type="datetimeFigureOut">
              <a:rPr lang="fr-FR"/>
              <a:pPr>
                <a:defRPr/>
              </a:pPr>
              <a:t>09/08/2013</a:t>
            </a:fld>
            <a:endParaRPr lang="fr-FR" dirty="0"/>
          </a:p>
        </p:txBody>
      </p:sp>
      <p:sp>
        <p:nvSpPr>
          <p:cNvPr id="6" name="Espace réservé du numéro de diapositive 5"/>
          <p:cNvSpPr>
            <a:spLocks noGrp="1"/>
          </p:cNvSpPr>
          <p:nvPr>
            <p:ph type="sldNum" sz="quarter" idx="11"/>
          </p:nvPr>
        </p:nvSpPr>
        <p:spPr/>
        <p:txBody>
          <a:bodyPr/>
          <a:lstStyle>
            <a:lvl1pPr>
              <a:defRPr/>
            </a:lvl1pPr>
          </a:lstStyle>
          <a:p>
            <a:pPr>
              <a:defRPr/>
            </a:pPr>
            <a:fld id="{A8FD1F3F-AC31-41B4-8005-FF765630D04D}"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9552" y="274638"/>
            <a:ext cx="7920880" cy="1282154"/>
          </a:xfrm>
        </p:spPr>
        <p:txBody>
          <a:bodyPr>
            <a:normAutofit/>
          </a:bodyPr>
          <a:lstStyle>
            <a:lvl1pPr>
              <a:defRPr sz="4000"/>
            </a:lvl1pPr>
          </a:lstStyle>
          <a:p>
            <a:r>
              <a:rPr lang="fr-FR" dirty="0" smtClean="0"/>
              <a:t>Modifiez le style du titre</a:t>
            </a:r>
            <a:endParaRPr lang="fr-FR" dirty="0"/>
          </a:p>
        </p:txBody>
      </p:sp>
      <p:sp>
        <p:nvSpPr>
          <p:cNvPr id="3" name="Espace réservé du texte 2"/>
          <p:cNvSpPr>
            <a:spLocks noGrp="1"/>
          </p:cNvSpPr>
          <p:nvPr>
            <p:ph type="body" idx="1"/>
          </p:nvPr>
        </p:nvSpPr>
        <p:spPr>
          <a:xfrm>
            <a:off x="539552" y="1628800"/>
            <a:ext cx="3957836" cy="92779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539552" y="2636911"/>
            <a:ext cx="3957836" cy="348925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u texte 4"/>
          <p:cNvSpPr>
            <a:spLocks noGrp="1"/>
          </p:cNvSpPr>
          <p:nvPr>
            <p:ph type="body" sz="quarter" idx="3"/>
          </p:nvPr>
        </p:nvSpPr>
        <p:spPr>
          <a:xfrm>
            <a:off x="4645025" y="1628800"/>
            <a:ext cx="4041775" cy="92779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2636911"/>
            <a:ext cx="4041775" cy="348925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e la date 6"/>
          <p:cNvSpPr>
            <a:spLocks noGrp="1"/>
          </p:cNvSpPr>
          <p:nvPr>
            <p:ph type="dt" sz="half" idx="10"/>
          </p:nvPr>
        </p:nvSpPr>
        <p:spPr/>
        <p:txBody>
          <a:bodyPr/>
          <a:lstStyle>
            <a:lvl1pPr>
              <a:defRPr/>
            </a:lvl1pPr>
          </a:lstStyle>
          <a:p>
            <a:pPr>
              <a:defRPr/>
            </a:pPr>
            <a:fld id="{9C6BB5D4-EAD1-4880-98DF-0B83B355184F}" type="datetimeFigureOut">
              <a:rPr lang="fr-FR"/>
              <a:pPr>
                <a:defRPr/>
              </a:pPr>
              <a:t>09/08/2013</a:t>
            </a:fld>
            <a:endParaRPr lang="fr-FR" dirty="0"/>
          </a:p>
        </p:txBody>
      </p:sp>
      <p:sp>
        <p:nvSpPr>
          <p:cNvPr id="8" name="Espace réservé du numéro de diapositive 8"/>
          <p:cNvSpPr>
            <a:spLocks noGrp="1"/>
          </p:cNvSpPr>
          <p:nvPr>
            <p:ph type="sldNum" sz="quarter" idx="11"/>
          </p:nvPr>
        </p:nvSpPr>
        <p:spPr>
          <a:xfrm>
            <a:off x="6588125" y="6356350"/>
            <a:ext cx="2133600" cy="365125"/>
          </a:xfrm>
        </p:spPr>
        <p:txBody>
          <a:bodyPr/>
          <a:lstStyle>
            <a:lvl1pPr>
              <a:defRPr/>
            </a:lvl1pPr>
          </a:lstStyle>
          <a:p>
            <a:pPr>
              <a:defRPr/>
            </a:pPr>
            <a:fld id="{27FD71E2-8F89-46F8-BF0A-392485222C44}" type="slidenum">
              <a:rPr lang="fr-FR"/>
              <a:pPr>
                <a:defRPr/>
              </a:pPr>
              <a:t>‹N°›</a:t>
            </a:fld>
            <a:endParaRPr lang="fr-FR"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CD63B34D-4134-4799-8C50-0E17CE7CB998}" type="datetimeFigureOut">
              <a:rPr lang="fr-FR"/>
              <a:pPr>
                <a:defRPr/>
              </a:pPr>
              <a:t>09/08/2013</a:t>
            </a:fld>
            <a:endParaRPr lang="fr-FR" dirty="0"/>
          </a:p>
        </p:txBody>
      </p:sp>
      <p:sp>
        <p:nvSpPr>
          <p:cNvPr id="4" name="Espace réservé du numéro de diapositive 5"/>
          <p:cNvSpPr>
            <a:spLocks noGrp="1"/>
          </p:cNvSpPr>
          <p:nvPr>
            <p:ph type="sldNum" sz="quarter" idx="11"/>
          </p:nvPr>
        </p:nvSpPr>
        <p:spPr/>
        <p:txBody>
          <a:bodyPr/>
          <a:lstStyle>
            <a:lvl1pPr>
              <a:defRPr/>
            </a:lvl1pPr>
          </a:lstStyle>
          <a:p>
            <a:pPr>
              <a:defRPr/>
            </a:pPr>
            <a:fld id="{69F390EF-E2CD-45DB-A95F-5ACA5F63624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C05550E8-09BE-438B-9765-7D198F4FEF5C}" type="datetimeFigureOut">
              <a:rPr lang="fr-FR"/>
              <a:pPr>
                <a:defRPr/>
              </a:pPr>
              <a:t>09/08/2013</a:t>
            </a:fld>
            <a:endParaRPr lang="fr-FR" dirty="0"/>
          </a:p>
        </p:txBody>
      </p:sp>
      <p:sp>
        <p:nvSpPr>
          <p:cNvPr id="3" name="Espace réservé du numéro de diapositive 5"/>
          <p:cNvSpPr>
            <a:spLocks noGrp="1"/>
          </p:cNvSpPr>
          <p:nvPr>
            <p:ph type="sldNum" sz="quarter" idx="11"/>
          </p:nvPr>
        </p:nvSpPr>
        <p:spPr/>
        <p:txBody>
          <a:bodyPr/>
          <a:lstStyle>
            <a:lvl1pPr>
              <a:defRPr/>
            </a:lvl1pPr>
          </a:lstStyle>
          <a:p>
            <a:pPr>
              <a:defRPr/>
            </a:pPr>
            <a:fld id="{6A313388-9BF4-4556-B16E-3917CFEAC518}"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9552" y="273050"/>
            <a:ext cx="2925961"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495739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texte 3"/>
          <p:cNvSpPr>
            <a:spLocks noGrp="1"/>
          </p:cNvSpPr>
          <p:nvPr>
            <p:ph type="body" sz="half" idx="2"/>
          </p:nvPr>
        </p:nvSpPr>
        <p:spPr>
          <a:xfrm>
            <a:off x="539552" y="1435100"/>
            <a:ext cx="2925961"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5F897F6-2A93-4901-A6E8-AB49481ACEAD}" type="datetimeFigureOut">
              <a:rPr lang="fr-FR"/>
              <a:pPr>
                <a:defRPr/>
              </a:pPr>
              <a:t>09/08/2013</a:t>
            </a:fld>
            <a:endParaRPr lang="fr-FR" dirty="0"/>
          </a:p>
        </p:txBody>
      </p:sp>
      <p:sp>
        <p:nvSpPr>
          <p:cNvPr id="6" name="Espace réservé du numéro de diapositive 5"/>
          <p:cNvSpPr>
            <a:spLocks noGrp="1"/>
          </p:cNvSpPr>
          <p:nvPr>
            <p:ph type="sldNum" sz="quarter" idx="11"/>
          </p:nvPr>
        </p:nvSpPr>
        <p:spPr/>
        <p:txBody>
          <a:bodyPr/>
          <a:lstStyle>
            <a:lvl1pPr>
              <a:defRPr/>
            </a:lvl1pPr>
          </a:lstStyle>
          <a:p>
            <a:pPr>
              <a:defRPr/>
            </a:pPr>
            <a:fld id="{3DBB8C00-68D0-4A09-9B88-E8CD67043BA1}"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11560" y="4800600"/>
            <a:ext cx="7776864" cy="566738"/>
          </a:xfrm>
        </p:spPr>
        <p:txBody>
          <a:bodyPr anchor="b"/>
          <a:lstStyle>
            <a:lvl1pPr algn="l">
              <a:defRPr sz="2000" b="1"/>
            </a:lvl1pPr>
          </a:lstStyle>
          <a:p>
            <a:r>
              <a:rPr lang="fr-FR" dirty="0" smtClean="0"/>
              <a:t>Modifiez le style du titre</a:t>
            </a:r>
            <a:endParaRPr lang="fr-FR" dirty="0"/>
          </a:p>
        </p:txBody>
      </p:sp>
      <p:sp>
        <p:nvSpPr>
          <p:cNvPr id="3" name="Espace réservé pour une image  2"/>
          <p:cNvSpPr>
            <a:spLocks noGrp="1"/>
          </p:cNvSpPr>
          <p:nvPr>
            <p:ph type="pic" idx="1"/>
          </p:nvPr>
        </p:nvSpPr>
        <p:spPr>
          <a:xfrm>
            <a:off x="611560" y="612775"/>
            <a:ext cx="7776864"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11560" y="5367338"/>
            <a:ext cx="7776864"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pPr>
              <a:defRPr/>
            </a:pPr>
            <a:fld id="{D92B3DCE-A7DD-44A7-9FDF-BBE51209802F}" type="datetimeFigureOut">
              <a:rPr lang="fr-FR"/>
              <a:pPr>
                <a:defRPr/>
              </a:pPr>
              <a:t>09/08/2013</a:t>
            </a:fld>
            <a:endParaRPr lang="fr-FR" dirty="0"/>
          </a:p>
        </p:txBody>
      </p:sp>
      <p:sp>
        <p:nvSpPr>
          <p:cNvPr id="6" name="Espace réservé du numéro de diapositive 6"/>
          <p:cNvSpPr>
            <a:spLocks noGrp="1"/>
          </p:cNvSpPr>
          <p:nvPr>
            <p:ph type="sldNum" sz="quarter" idx="11"/>
          </p:nvPr>
        </p:nvSpPr>
        <p:spPr>
          <a:xfrm>
            <a:off x="6254750" y="6356350"/>
            <a:ext cx="2133600" cy="365125"/>
          </a:xfrm>
        </p:spPr>
        <p:txBody>
          <a:bodyPr/>
          <a:lstStyle>
            <a:lvl1pPr>
              <a:defRPr/>
            </a:lvl1pPr>
          </a:lstStyle>
          <a:p>
            <a:pPr>
              <a:defRPr/>
            </a:pPr>
            <a:fld id="{A3F53C60-48F6-41EF-A03D-7AA970A7CE7F}" type="slidenum">
              <a:rPr lang="fr-FR"/>
              <a:pPr>
                <a:defRPr/>
              </a:pPr>
              <a:t>‹N°›</a:t>
            </a:fld>
            <a:endParaRPr lang="fr-FR"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F11E218E-7BA7-45F8-B6D7-DBFA37F1D2DA}" type="datetimeFigureOut">
              <a:rPr lang="fr-FR"/>
              <a:pPr>
                <a:defRPr/>
              </a:pPr>
              <a:t>09/08/2013</a:t>
            </a:fld>
            <a:endParaRPr lang="fr-FR" dirty="0"/>
          </a:p>
        </p:txBody>
      </p:sp>
      <p:sp>
        <p:nvSpPr>
          <p:cNvPr id="5" name="Espace réservé du numéro de diapositive 5"/>
          <p:cNvSpPr>
            <a:spLocks noGrp="1"/>
          </p:cNvSpPr>
          <p:nvPr>
            <p:ph type="sldNum" sz="quarter" idx="11"/>
          </p:nvPr>
        </p:nvSpPr>
        <p:spPr/>
        <p:txBody>
          <a:bodyPr/>
          <a:lstStyle>
            <a:lvl1pPr>
              <a:defRPr/>
            </a:lvl1pPr>
          </a:lstStyle>
          <a:p>
            <a:pPr>
              <a:defRPr/>
            </a:pPr>
            <a:fld id="{89189E56-D9C9-4F2F-BBB1-5764905C2A9E}"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1903040" cy="5851525"/>
          </a:xfrm>
        </p:spPr>
        <p:txBody>
          <a:bodyPr vert="eaVert"/>
          <a:lstStyle/>
          <a:p>
            <a:r>
              <a:rPr lang="fr-FR" dirty="0" smtClean="0"/>
              <a:t>Modifiez le style du titre</a:t>
            </a:r>
            <a:endParaRPr lang="fr-FR" dirty="0"/>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4AF64283-FDDB-4E5C-B3CE-A5120DAF195D}" type="datetimeFigureOut">
              <a:rPr lang="fr-FR"/>
              <a:pPr>
                <a:defRPr/>
              </a:pPr>
              <a:t>09/08/2013</a:t>
            </a:fld>
            <a:endParaRPr lang="fr-FR" dirty="0"/>
          </a:p>
        </p:txBody>
      </p:sp>
      <p:sp>
        <p:nvSpPr>
          <p:cNvPr id="5" name="Espace réservé du numéro de diapositive 5"/>
          <p:cNvSpPr>
            <a:spLocks noGrp="1"/>
          </p:cNvSpPr>
          <p:nvPr>
            <p:ph type="sldNum" sz="quarter" idx="11"/>
          </p:nvPr>
        </p:nvSpPr>
        <p:spPr/>
        <p:txBody>
          <a:bodyPr/>
          <a:lstStyle>
            <a:lvl1pPr>
              <a:defRPr/>
            </a:lvl1pPr>
          </a:lstStyle>
          <a:p>
            <a:pPr>
              <a:defRPr/>
            </a:pPr>
            <a:fld id="{281D10B6-1F2A-44E5-8749-F01DA42B80A4}" type="slidenum">
              <a:rPr lang="fr-FR"/>
              <a:pPr>
                <a:defRPr/>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Image 6" descr="Fond Powerpoint IPC-blanc-petit-AMU.jp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1027" name="Espace réservé du titre 1"/>
          <p:cNvSpPr>
            <a:spLocks noGrp="1"/>
          </p:cNvSpPr>
          <p:nvPr>
            <p:ph type="title"/>
          </p:nvPr>
        </p:nvSpPr>
        <p:spPr bwMode="auto">
          <a:xfrm>
            <a:off x="395288" y="274638"/>
            <a:ext cx="8064500" cy="1425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8" name="Espace réservé du texte 2"/>
          <p:cNvSpPr>
            <a:spLocks noGrp="1"/>
          </p:cNvSpPr>
          <p:nvPr>
            <p:ph type="body" idx="1"/>
          </p:nvPr>
        </p:nvSpPr>
        <p:spPr bwMode="auto">
          <a:xfrm>
            <a:off x="395288" y="1844675"/>
            <a:ext cx="8064500" cy="4281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3635375"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white"/>
                </a:solidFill>
                <a:latin typeface="+mn-lt"/>
              </a:defRPr>
            </a:lvl1pPr>
          </a:lstStyle>
          <a:p>
            <a:pPr>
              <a:defRPr/>
            </a:pPr>
            <a:fld id="{517DA24C-525A-46B9-859A-9CD48C24540E}" type="datetimeFigureOut">
              <a:rPr lang="fr-FR"/>
              <a:pPr>
                <a:defRPr/>
              </a:pPr>
              <a:t>09/08/2013</a:t>
            </a:fld>
            <a:endParaRPr lang="fr-FR" dirty="0"/>
          </a:p>
        </p:txBody>
      </p:sp>
      <p:sp>
        <p:nvSpPr>
          <p:cNvPr id="6" name="Espace réservé du numéro de diapositive 5"/>
          <p:cNvSpPr>
            <a:spLocks noGrp="1"/>
          </p:cNvSpPr>
          <p:nvPr>
            <p:ph type="sldNum" sz="quarter" idx="4"/>
          </p:nvPr>
        </p:nvSpPr>
        <p:spPr>
          <a:xfrm>
            <a:off x="6372225"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white"/>
                </a:solidFill>
                <a:latin typeface="+mn-lt"/>
              </a:defRPr>
            </a:lvl1pPr>
          </a:lstStyle>
          <a:p>
            <a:pPr>
              <a:defRPr/>
            </a:pPr>
            <a:fld id="{67AFE76F-12D0-42E8-9A79-78D0D4E933BB}"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73" r:id="rId5"/>
    <p:sldLayoutId id="2147483668" r:id="rId6"/>
    <p:sldLayoutId id="2147483667" r:id="rId7"/>
    <p:sldLayoutId id="2147483666" r:id="rId8"/>
    <p:sldLayoutId id="2147483674" r:id="rId9"/>
    <p:sldLayoutId id="2147483665" r:id="rId10"/>
    <p:sldLayoutId id="2147483664" r:id="rId11"/>
  </p:sldLayoutIdLst>
  <p:timing>
    <p:tnLst>
      <p:par>
        <p:cTn id="1" dur="indefinite" restart="never" nodeType="tmRoot"/>
      </p:par>
    </p:tnLst>
  </p:timing>
  <p:txStyles>
    <p:titleStyle>
      <a:lvl1pPr algn="r" rtl="0" fontAlgn="base">
        <a:spcBef>
          <a:spcPct val="0"/>
        </a:spcBef>
        <a:spcAft>
          <a:spcPct val="0"/>
        </a:spcAft>
        <a:defRPr sz="4400" kern="1200">
          <a:solidFill>
            <a:srgbClr val="262626"/>
          </a:solidFill>
          <a:latin typeface="+mj-lt"/>
          <a:ea typeface="+mj-ea"/>
          <a:cs typeface="+mj-cs"/>
        </a:defRPr>
      </a:lvl1pPr>
      <a:lvl2pPr algn="r" rtl="0" fontAlgn="base">
        <a:spcBef>
          <a:spcPct val="0"/>
        </a:spcBef>
        <a:spcAft>
          <a:spcPct val="0"/>
        </a:spcAft>
        <a:defRPr sz="4400">
          <a:solidFill>
            <a:srgbClr val="262626"/>
          </a:solidFill>
          <a:latin typeface="Arial" charset="0"/>
        </a:defRPr>
      </a:lvl2pPr>
      <a:lvl3pPr algn="r" rtl="0" fontAlgn="base">
        <a:spcBef>
          <a:spcPct val="0"/>
        </a:spcBef>
        <a:spcAft>
          <a:spcPct val="0"/>
        </a:spcAft>
        <a:defRPr sz="4400">
          <a:solidFill>
            <a:srgbClr val="262626"/>
          </a:solidFill>
          <a:latin typeface="Arial" charset="0"/>
        </a:defRPr>
      </a:lvl3pPr>
      <a:lvl4pPr algn="r" rtl="0" fontAlgn="base">
        <a:spcBef>
          <a:spcPct val="0"/>
        </a:spcBef>
        <a:spcAft>
          <a:spcPct val="0"/>
        </a:spcAft>
        <a:defRPr sz="4400">
          <a:solidFill>
            <a:srgbClr val="262626"/>
          </a:solidFill>
          <a:latin typeface="Arial" charset="0"/>
        </a:defRPr>
      </a:lvl4pPr>
      <a:lvl5pPr algn="r" rtl="0" fontAlgn="base">
        <a:spcBef>
          <a:spcPct val="0"/>
        </a:spcBef>
        <a:spcAft>
          <a:spcPct val="0"/>
        </a:spcAft>
        <a:defRPr sz="4400">
          <a:solidFill>
            <a:srgbClr val="262626"/>
          </a:solidFill>
          <a:latin typeface="Arial" charset="0"/>
        </a:defRPr>
      </a:lvl5pPr>
      <a:lvl6pPr marL="457200" algn="r" rtl="0" fontAlgn="base">
        <a:spcBef>
          <a:spcPct val="0"/>
        </a:spcBef>
        <a:spcAft>
          <a:spcPct val="0"/>
        </a:spcAft>
        <a:defRPr sz="4400">
          <a:solidFill>
            <a:srgbClr val="262626"/>
          </a:solidFill>
          <a:latin typeface="Arial" charset="0"/>
        </a:defRPr>
      </a:lvl6pPr>
      <a:lvl7pPr marL="914400" algn="r" rtl="0" fontAlgn="base">
        <a:spcBef>
          <a:spcPct val="0"/>
        </a:spcBef>
        <a:spcAft>
          <a:spcPct val="0"/>
        </a:spcAft>
        <a:defRPr sz="4400">
          <a:solidFill>
            <a:srgbClr val="262626"/>
          </a:solidFill>
          <a:latin typeface="Arial" charset="0"/>
        </a:defRPr>
      </a:lvl7pPr>
      <a:lvl8pPr marL="1371600" algn="r" rtl="0" fontAlgn="base">
        <a:spcBef>
          <a:spcPct val="0"/>
        </a:spcBef>
        <a:spcAft>
          <a:spcPct val="0"/>
        </a:spcAft>
        <a:defRPr sz="4400">
          <a:solidFill>
            <a:srgbClr val="262626"/>
          </a:solidFill>
          <a:latin typeface="Arial" charset="0"/>
        </a:defRPr>
      </a:lvl8pPr>
      <a:lvl9pPr marL="1828800" algn="r" rtl="0" fontAlgn="base">
        <a:spcBef>
          <a:spcPct val="0"/>
        </a:spcBef>
        <a:spcAft>
          <a:spcPct val="0"/>
        </a:spcAft>
        <a:defRPr sz="4400">
          <a:solidFill>
            <a:srgbClr val="262626"/>
          </a:solidFill>
          <a:latin typeface="Arial" charset="0"/>
        </a:defRPr>
      </a:lvl9pPr>
    </p:titleStyle>
    <p:bodyStyle>
      <a:lvl1pPr marL="342900" indent="-342900" algn="l" rtl="0" fontAlgn="base">
        <a:spcBef>
          <a:spcPct val="20000"/>
        </a:spcBef>
        <a:spcAft>
          <a:spcPct val="0"/>
        </a:spcAft>
        <a:buFont typeface="Arial" charset="0"/>
        <a:buChar char="•"/>
        <a:defRPr sz="3200" kern="1200">
          <a:solidFill>
            <a:srgbClr val="262626"/>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rgbClr val="262626"/>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rgbClr val="262626"/>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rgbClr val="262626"/>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slide" Target="slide34.xml"/><Relationship Id="rId1" Type="http://schemas.openxmlformats.org/officeDocument/2006/relationships/slideLayout" Target="../slideLayouts/slideLayout2.xml"/><Relationship Id="rId5" Type="http://schemas.openxmlformats.org/officeDocument/2006/relationships/slide" Target="slide37.xml"/><Relationship Id="rId4" Type="http://schemas.openxmlformats.org/officeDocument/2006/relationships/slide" Target="slide36.xml"/></Relationships>
</file>

<file path=ppt/slides/_rels/slide34.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71550" y="765175"/>
            <a:ext cx="7200900" cy="2447925"/>
          </a:xfrm>
        </p:spPr>
        <p:txBody>
          <a:bodyPr rtlCol="0">
            <a:normAutofit fontScale="90000"/>
          </a:bodyPr>
          <a:lstStyle/>
          <a:p>
            <a:pPr fontAlgn="auto">
              <a:spcAft>
                <a:spcPts val="0"/>
              </a:spcAft>
              <a:defRPr/>
            </a:pPr>
            <a:r>
              <a:rPr lang="fr-FR" dirty="0"/>
              <a:t>Organisation de la gestion des déchets et effluents au sein d’un service de médecine nucléaire</a:t>
            </a:r>
          </a:p>
        </p:txBody>
      </p:sp>
      <p:sp>
        <p:nvSpPr>
          <p:cNvPr id="14338" name="Sous-titre 2"/>
          <p:cNvSpPr>
            <a:spLocks noGrp="1"/>
          </p:cNvSpPr>
          <p:nvPr>
            <p:ph type="subTitle" idx="1"/>
          </p:nvPr>
        </p:nvSpPr>
        <p:spPr>
          <a:xfrm>
            <a:off x="1371600" y="4292600"/>
            <a:ext cx="6800850" cy="1346200"/>
          </a:xfrm>
        </p:spPr>
        <p:txBody>
          <a:bodyPr/>
          <a:lstStyle/>
          <a:p>
            <a:r>
              <a:rPr lang="fr-FR" smtClean="0"/>
              <a:t>Christian FOUILLOUX- Fabien DURAND</a:t>
            </a:r>
          </a:p>
          <a:p>
            <a:r>
              <a:rPr lang="fr-FR" smtClean="0"/>
              <a:t>21/06/2013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re 1"/>
          <p:cNvSpPr>
            <a:spLocks noGrp="1"/>
          </p:cNvSpPr>
          <p:nvPr>
            <p:ph type="title"/>
          </p:nvPr>
        </p:nvSpPr>
        <p:spPr>
          <a:xfrm>
            <a:off x="468313" y="188913"/>
            <a:ext cx="7920037" cy="696912"/>
          </a:xfrm>
        </p:spPr>
        <p:txBody>
          <a:bodyPr/>
          <a:lstStyle/>
          <a:p>
            <a:r>
              <a:rPr lang="fr-FR" sz="4800" smtClean="0"/>
              <a:t>Sommaire</a:t>
            </a:r>
          </a:p>
        </p:txBody>
      </p:sp>
      <p:sp>
        <p:nvSpPr>
          <p:cNvPr id="3" name="Espace réservé du contenu 2"/>
          <p:cNvSpPr>
            <a:spLocks noGrp="1"/>
          </p:cNvSpPr>
          <p:nvPr>
            <p:ph idx="1"/>
          </p:nvPr>
        </p:nvSpPr>
        <p:spPr>
          <a:xfrm>
            <a:off x="539750" y="1484313"/>
            <a:ext cx="7920038" cy="4465637"/>
          </a:xfrm>
        </p:spPr>
        <p:txBody>
          <a:bodyPr rtlCol="0">
            <a:normAutofit/>
          </a:bodyPr>
          <a:lstStyle/>
          <a:p>
            <a:pPr marL="514350" indent="-514350" fontAlgn="auto">
              <a:spcAft>
                <a:spcPts val="0"/>
              </a:spcAft>
              <a:buFont typeface="+mj-lt"/>
              <a:buAutoNum type="arabicPeriod"/>
              <a:defRPr/>
            </a:pPr>
            <a:r>
              <a:rPr lang="fr-FR" dirty="0" smtClean="0"/>
              <a:t>Présentation du service</a:t>
            </a:r>
          </a:p>
          <a:p>
            <a:pPr marL="514350" indent="-514350" fontAlgn="auto">
              <a:spcAft>
                <a:spcPts val="0"/>
              </a:spcAft>
              <a:buFont typeface="+mj-lt"/>
              <a:buAutoNum type="arabicPeriod"/>
              <a:defRPr/>
            </a:pPr>
            <a:endParaRPr lang="fr-FR" dirty="0" smtClean="0"/>
          </a:p>
          <a:p>
            <a:pPr marL="514350" indent="-514350" fontAlgn="auto">
              <a:spcAft>
                <a:spcPts val="0"/>
              </a:spcAft>
              <a:buFont typeface="+mj-lt"/>
              <a:buAutoNum type="arabicPeriod"/>
              <a:defRPr/>
            </a:pPr>
            <a:r>
              <a:rPr lang="fr-FR" dirty="0"/>
              <a:t>Déchets liquides et </a:t>
            </a:r>
            <a:r>
              <a:rPr lang="fr-FR" dirty="0" smtClean="0"/>
              <a:t>mixtes</a:t>
            </a:r>
          </a:p>
          <a:p>
            <a:pPr marL="514350" indent="-514350" fontAlgn="auto">
              <a:spcAft>
                <a:spcPts val="0"/>
              </a:spcAft>
              <a:buFont typeface="+mj-lt"/>
              <a:buAutoNum type="arabicPeriod"/>
              <a:defRPr/>
            </a:pPr>
            <a:endParaRPr lang="fr-FR" dirty="0" smtClean="0"/>
          </a:p>
          <a:p>
            <a:pPr marL="514350" lvl="1" indent="-514350" fontAlgn="auto">
              <a:spcAft>
                <a:spcPts val="0"/>
              </a:spcAft>
              <a:buFont typeface="+mj-lt"/>
              <a:buAutoNum type="arabicPeriod" startAt="3"/>
              <a:defRPr/>
            </a:pPr>
            <a:r>
              <a:rPr lang="fr-FR" sz="3200" dirty="0" smtClean="0"/>
              <a:t>Déchets d’Irathérapie</a:t>
            </a:r>
          </a:p>
          <a:p>
            <a:pPr marL="0" lvl="1" indent="0" fontAlgn="auto">
              <a:spcAft>
                <a:spcPts val="0"/>
              </a:spcAft>
              <a:buFont typeface="Arial" pitchFamily="34" charset="0"/>
              <a:buNone/>
              <a:defRPr/>
            </a:pPr>
            <a:endParaRPr lang="fr-FR" sz="3200" dirty="0" smtClean="0"/>
          </a:p>
          <a:p>
            <a:pPr marL="514350" lvl="1" indent="-514350" fontAlgn="auto">
              <a:spcAft>
                <a:spcPts val="0"/>
              </a:spcAft>
              <a:buFont typeface="+mj-lt"/>
              <a:buAutoNum type="arabicPeriod" startAt="4"/>
              <a:defRPr/>
            </a:pPr>
            <a:r>
              <a:rPr lang="fr-FR" sz="3200" dirty="0"/>
              <a:t>Déchets solides diagnostiques </a:t>
            </a:r>
            <a:endParaRPr lang="fr-FR" sz="3200" dirty="0" smtClean="0"/>
          </a:p>
          <a:p>
            <a:pPr marL="0" lvl="1" indent="0" fontAlgn="auto">
              <a:spcAft>
                <a:spcPts val="0"/>
              </a:spcAft>
              <a:buFont typeface="Arial" pitchFamily="34" charset="0"/>
              <a:buNone/>
              <a:defRPr/>
            </a:pPr>
            <a:endParaRPr lang="fr-FR" sz="3200" dirty="0"/>
          </a:p>
          <a:p>
            <a:pPr marL="400050" lvl="1" indent="0" fontAlgn="auto">
              <a:spcAft>
                <a:spcPts val="0"/>
              </a:spcAft>
              <a:buFont typeface="Arial" pitchFamily="34" charset="0"/>
              <a:buNone/>
              <a:defRPr/>
            </a:pPr>
            <a:endParaRPr lang="fr-FR" dirty="0" smtClean="0"/>
          </a:p>
          <a:p>
            <a:pPr marL="514350" indent="-514350" fontAlgn="auto">
              <a:spcAft>
                <a:spcPts val="0"/>
              </a:spcAft>
              <a:buFont typeface="+mj-lt"/>
              <a:buAutoNum type="arabicPeriod"/>
              <a:defRPr/>
            </a:pP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re 1"/>
          <p:cNvSpPr>
            <a:spLocks noGrp="1"/>
          </p:cNvSpPr>
          <p:nvPr>
            <p:ph type="title"/>
          </p:nvPr>
        </p:nvSpPr>
        <p:spPr>
          <a:xfrm>
            <a:off x="539750" y="44450"/>
            <a:ext cx="7920038" cy="936625"/>
          </a:xfrm>
        </p:spPr>
        <p:txBody>
          <a:bodyPr/>
          <a:lstStyle/>
          <a:p>
            <a:r>
              <a:rPr lang="fr-FR" smtClean="0"/>
              <a:t>1/ Présentation du service</a:t>
            </a:r>
          </a:p>
        </p:txBody>
      </p:sp>
      <p:sp>
        <p:nvSpPr>
          <p:cNvPr id="3" name="Espace réservé du contenu 2"/>
          <p:cNvSpPr>
            <a:spLocks noGrp="1"/>
          </p:cNvSpPr>
          <p:nvPr>
            <p:ph idx="1"/>
          </p:nvPr>
        </p:nvSpPr>
        <p:spPr>
          <a:xfrm>
            <a:off x="539750" y="1052513"/>
            <a:ext cx="7920038" cy="5472112"/>
          </a:xfrm>
        </p:spPr>
        <p:txBody>
          <a:bodyPr rtlCol="0">
            <a:normAutofit fontScale="70000" lnSpcReduction="20000"/>
          </a:bodyPr>
          <a:lstStyle/>
          <a:p>
            <a:pPr marL="514350" indent="-514350" fontAlgn="auto">
              <a:spcAft>
                <a:spcPts val="0"/>
              </a:spcAft>
              <a:buFont typeface="+mj-lt"/>
              <a:buAutoNum type="arabicPeriod"/>
              <a:defRPr/>
            </a:pPr>
            <a:r>
              <a:rPr lang="fr-FR" u="sng" dirty="0" smtClean="0"/>
              <a:t>Equipements:</a:t>
            </a:r>
          </a:p>
          <a:p>
            <a:pPr marL="0" indent="0" fontAlgn="auto">
              <a:spcAft>
                <a:spcPts val="0"/>
              </a:spcAft>
              <a:buFont typeface="Arial" pitchFamily="34" charset="0"/>
              <a:buNone/>
              <a:defRPr/>
            </a:pPr>
            <a:endParaRPr lang="fr-FR" u="sng" dirty="0" smtClean="0"/>
          </a:p>
          <a:p>
            <a:pPr marL="1714500" lvl="3" indent="-457200" fontAlgn="auto">
              <a:spcAft>
                <a:spcPts val="0"/>
              </a:spcAft>
              <a:buFont typeface="Wingdings" pitchFamily="2" charset="2"/>
              <a:buChar char="§"/>
              <a:defRPr/>
            </a:pPr>
            <a:r>
              <a:rPr lang="fr-FR" sz="3200" dirty="0" smtClean="0"/>
              <a:t>TEP SIEMENS BIOGRAPH mcT,</a:t>
            </a:r>
          </a:p>
          <a:p>
            <a:pPr marL="1714500" lvl="3" indent="-457200" fontAlgn="auto">
              <a:spcAft>
                <a:spcPts val="0"/>
              </a:spcAft>
              <a:buFont typeface="Wingdings" pitchFamily="2" charset="2"/>
              <a:buChar char="§"/>
              <a:defRPr/>
            </a:pPr>
            <a:r>
              <a:rPr lang="fr-FR" sz="3200" dirty="0" smtClean="0"/>
              <a:t>2 Gamma camméra dont une couplée avec scanner (GE HAWKEYE 4 et INFINIA),</a:t>
            </a:r>
          </a:p>
          <a:p>
            <a:pPr marL="1714500" lvl="3" indent="-457200" fontAlgn="auto">
              <a:spcAft>
                <a:spcPts val="0"/>
              </a:spcAft>
              <a:buFont typeface="Wingdings" pitchFamily="2" charset="2"/>
              <a:buChar char="§"/>
              <a:defRPr/>
            </a:pPr>
            <a:r>
              <a:rPr lang="fr-FR" sz="3200" dirty="0" smtClean="0"/>
              <a:t>3 enceintes plombées: une Fluor,</a:t>
            </a:r>
          </a:p>
          <a:p>
            <a:pPr marL="1257300" lvl="3" indent="0" fontAlgn="auto">
              <a:spcAft>
                <a:spcPts val="0"/>
              </a:spcAft>
              <a:buFont typeface="Arial" pitchFamily="34" charset="0"/>
              <a:buNone/>
              <a:defRPr/>
            </a:pPr>
            <a:r>
              <a:rPr lang="fr-FR" sz="3200" dirty="0"/>
              <a:t>	</a:t>
            </a:r>
            <a:r>
              <a:rPr lang="fr-FR" sz="3200" dirty="0" smtClean="0"/>
              <a:t>		           une Iode 131,</a:t>
            </a:r>
          </a:p>
          <a:p>
            <a:pPr marL="1257300" lvl="3" indent="0" fontAlgn="auto">
              <a:spcAft>
                <a:spcPts val="0"/>
              </a:spcAft>
              <a:buFont typeface="Arial" pitchFamily="34" charset="0"/>
              <a:buNone/>
              <a:defRPr/>
            </a:pPr>
            <a:r>
              <a:rPr lang="fr-FR" sz="3200" dirty="0"/>
              <a:t>	</a:t>
            </a:r>
            <a:r>
              <a:rPr lang="fr-FR" sz="3200" dirty="0" smtClean="0"/>
              <a:t>		</a:t>
            </a:r>
            <a:r>
              <a:rPr lang="fr-FR" sz="3200" dirty="0"/>
              <a:t> </a:t>
            </a:r>
            <a:r>
              <a:rPr lang="fr-FR" sz="3200" dirty="0" smtClean="0"/>
              <a:t>          une Tc99m.</a:t>
            </a:r>
          </a:p>
          <a:p>
            <a:pPr marL="400050" lvl="1" indent="0" fontAlgn="auto">
              <a:spcAft>
                <a:spcPts val="0"/>
              </a:spcAft>
              <a:buFont typeface="Arial" pitchFamily="34" charset="0"/>
              <a:buNone/>
              <a:defRPr/>
            </a:pPr>
            <a:endParaRPr lang="fr-FR" dirty="0" smtClean="0"/>
          </a:p>
          <a:p>
            <a:pPr marL="914400" lvl="1" indent="-514350" fontAlgn="auto">
              <a:spcAft>
                <a:spcPts val="0"/>
              </a:spcAft>
              <a:buFont typeface="+mj-lt"/>
              <a:buAutoNum type="arabicPeriod" startAt="2"/>
              <a:defRPr/>
            </a:pPr>
            <a:r>
              <a:rPr lang="fr-FR" sz="3200" u="sng" dirty="0" smtClean="0"/>
              <a:t>Moyens humains:</a:t>
            </a:r>
          </a:p>
          <a:p>
            <a:pPr marL="1697038" lvl="4" indent="-444500" fontAlgn="auto">
              <a:spcAft>
                <a:spcPts val="0"/>
              </a:spcAft>
              <a:buFont typeface="Wingdings" pitchFamily="2" charset="2"/>
              <a:buChar char="§"/>
              <a:defRPr/>
            </a:pPr>
            <a:r>
              <a:rPr lang="fr-FR" sz="2900" dirty="0" smtClean="0"/>
              <a:t>2 médecins,</a:t>
            </a:r>
          </a:p>
          <a:p>
            <a:pPr marL="1697038" lvl="4" indent="-444500" fontAlgn="auto">
              <a:spcAft>
                <a:spcPts val="0"/>
              </a:spcAft>
              <a:buFont typeface="Wingdings" pitchFamily="2" charset="2"/>
              <a:buChar char="§"/>
              <a:defRPr/>
            </a:pPr>
            <a:r>
              <a:rPr lang="fr-FR" sz="2900" dirty="0" smtClean="0"/>
              <a:t>1 radiopharmacienne,</a:t>
            </a:r>
          </a:p>
          <a:p>
            <a:pPr marL="1697038" lvl="4" indent="-444500" fontAlgn="auto">
              <a:spcAft>
                <a:spcPts val="0"/>
              </a:spcAft>
              <a:buFont typeface="Wingdings" pitchFamily="2" charset="2"/>
              <a:buChar char="§"/>
              <a:defRPr/>
            </a:pPr>
            <a:r>
              <a:rPr lang="fr-FR" sz="2900" dirty="0" smtClean="0"/>
              <a:t>0,5 PSRPM,</a:t>
            </a:r>
          </a:p>
          <a:p>
            <a:pPr marL="1697038" lvl="4" indent="-444500" fontAlgn="auto">
              <a:spcAft>
                <a:spcPts val="0"/>
              </a:spcAft>
              <a:buFont typeface="Wingdings" pitchFamily="2" charset="2"/>
              <a:buChar char="§"/>
              <a:defRPr/>
            </a:pPr>
            <a:r>
              <a:rPr lang="fr-FR" sz="2900" dirty="0" smtClean="0"/>
              <a:t>8 Manipulateurs,</a:t>
            </a:r>
          </a:p>
          <a:p>
            <a:pPr marL="1697038" lvl="4" indent="-444500" fontAlgn="auto">
              <a:spcAft>
                <a:spcPts val="0"/>
              </a:spcAft>
              <a:buFont typeface="Wingdings" pitchFamily="2" charset="2"/>
              <a:buChar char="§"/>
              <a:defRPr/>
            </a:pPr>
            <a:r>
              <a:rPr lang="fr-FR" sz="2900" dirty="0" smtClean="0"/>
              <a:t>1 principale,</a:t>
            </a:r>
          </a:p>
          <a:p>
            <a:pPr marL="1697038" lvl="4" indent="-444500" fontAlgn="auto">
              <a:spcAft>
                <a:spcPts val="0"/>
              </a:spcAft>
              <a:buFont typeface="Wingdings" pitchFamily="2" charset="2"/>
              <a:buChar char="§"/>
              <a:defRPr/>
            </a:pPr>
            <a:r>
              <a:rPr lang="fr-FR" sz="2900" dirty="0" smtClean="0"/>
              <a:t>4 secrétaires,</a:t>
            </a:r>
          </a:p>
          <a:p>
            <a:pPr marL="1697038" lvl="4" indent="-444500" fontAlgn="auto">
              <a:spcAft>
                <a:spcPts val="0"/>
              </a:spcAft>
              <a:buFont typeface="Wingdings" pitchFamily="2" charset="2"/>
              <a:buChar char="§"/>
              <a:defRPr/>
            </a:pPr>
            <a:r>
              <a:rPr lang="fr-FR" sz="2900" dirty="0" smtClean="0"/>
              <a:t>2 ASH	</a:t>
            </a:r>
            <a:endParaRPr lang="fr-FR" sz="2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2"/>
          <a:srcRect/>
          <a:stretch>
            <a:fillRect/>
          </a:stretch>
        </p:blipFill>
        <p:spPr bwMode="auto">
          <a:xfrm>
            <a:off x="-34925" y="-336550"/>
            <a:ext cx="9224963" cy="7221538"/>
          </a:xfrm>
          <a:prstGeom prst="rect">
            <a:avLst/>
          </a:prstGeom>
          <a:noFill/>
          <a:ln w="9525">
            <a:noFill/>
            <a:miter lim="800000"/>
            <a:headEnd/>
            <a:tailEnd/>
          </a:ln>
        </p:spPr>
      </p:pic>
      <p:sp>
        <p:nvSpPr>
          <p:cNvPr id="4" name="Rectangle 3"/>
          <p:cNvSpPr/>
          <p:nvPr/>
        </p:nvSpPr>
        <p:spPr>
          <a:xfrm>
            <a:off x="-107950" y="3789363"/>
            <a:ext cx="2771775" cy="295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5" name="Rectangle 4"/>
          <p:cNvSpPr/>
          <p:nvPr/>
        </p:nvSpPr>
        <p:spPr>
          <a:xfrm>
            <a:off x="2663825" y="6078538"/>
            <a:ext cx="863600" cy="765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cxnSp>
        <p:nvCxnSpPr>
          <p:cNvPr id="7" name="Connecteur droit avec flèche 6"/>
          <p:cNvCxnSpPr/>
          <p:nvPr/>
        </p:nvCxnSpPr>
        <p:spPr>
          <a:xfrm flipV="1">
            <a:off x="684213" y="1916113"/>
            <a:ext cx="0" cy="5048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13" name="ZoneTexte 7"/>
          <p:cNvSpPr txBox="1">
            <a:spLocks noChangeArrowheads="1"/>
          </p:cNvSpPr>
          <p:nvPr/>
        </p:nvSpPr>
        <p:spPr bwMode="auto">
          <a:xfrm>
            <a:off x="134938" y="2420938"/>
            <a:ext cx="1096962" cy="646112"/>
          </a:xfrm>
          <a:prstGeom prst="rect">
            <a:avLst/>
          </a:prstGeom>
          <a:noFill/>
          <a:ln w="9525">
            <a:solidFill>
              <a:schemeClr val="tx1"/>
            </a:solidFill>
            <a:miter lim="800000"/>
            <a:headEnd/>
            <a:tailEnd/>
          </a:ln>
        </p:spPr>
        <p:txBody>
          <a:bodyPr>
            <a:spAutoFit/>
          </a:bodyPr>
          <a:lstStyle/>
          <a:p>
            <a:r>
              <a:rPr lang="fr-FR"/>
              <a:t>Local déchets</a:t>
            </a:r>
          </a:p>
        </p:txBody>
      </p:sp>
      <p:sp>
        <p:nvSpPr>
          <p:cNvPr id="17414" name="ZoneTexte 9"/>
          <p:cNvSpPr txBox="1">
            <a:spLocks noChangeArrowheads="1"/>
          </p:cNvSpPr>
          <p:nvPr/>
        </p:nvSpPr>
        <p:spPr bwMode="auto">
          <a:xfrm>
            <a:off x="323850" y="3294063"/>
            <a:ext cx="1096963" cy="369887"/>
          </a:xfrm>
          <a:prstGeom prst="rect">
            <a:avLst/>
          </a:prstGeom>
          <a:noFill/>
          <a:ln w="9525">
            <a:solidFill>
              <a:schemeClr val="tx1"/>
            </a:solidFill>
            <a:miter lim="800000"/>
            <a:headEnd/>
            <a:tailEnd/>
          </a:ln>
        </p:spPr>
        <p:txBody>
          <a:bodyPr>
            <a:spAutoFit/>
          </a:bodyPr>
          <a:lstStyle/>
          <a:p>
            <a:r>
              <a:rPr lang="fr-FR"/>
              <a:t>TEP</a:t>
            </a:r>
          </a:p>
        </p:txBody>
      </p:sp>
      <p:sp>
        <p:nvSpPr>
          <p:cNvPr id="17415" name="ZoneTexte 11"/>
          <p:cNvSpPr txBox="1">
            <a:spLocks noChangeArrowheads="1"/>
          </p:cNvSpPr>
          <p:nvPr/>
        </p:nvSpPr>
        <p:spPr bwMode="auto">
          <a:xfrm>
            <a:off x="188913" y="5894388"/>
            <a:ext cx="4518025" cy="368300"/>
          </a:xfrm>
          <a:prstGeom prst="rect">
            <a:avLst/>
          </a:prstGeom>
          <a:noFill/>
          <a:ln w="9525">
            <a:solidFill>
              <a:schemeClr val="tx1"/>
            </a:solidFill>
            <a:miter lim="800000"/>
            <a:headEnd/>
            <a:tailEnd/>
          </a:ln>
        </p:spPr>
        <p:txBody>
          <a:bodyPr>
            <a:spAutoFit/>
          </a:bodyPr>
          <a:lstStyle/>
          <a:p>
            <a:r>
              <a:rPr lang="fr-FR"/>
              <a:t>Gamma caméra couplé avec un scanner</a:t>
            </a:r>
          </a:p>
        </p:txBody>
      </p:sp>
      <p:sp>
        <p:nvSpPr>
          <p:cNvPr id="17416" name="ZoneTexte 12"/>
          <p:cNvSpPr txBox="1">
            <a:spLocks noChangeArrowheads="1"/>
          </p:cNvSpPr>
          <p:nvPr/>
        </p:nvSpPr>
        <p:spPr bwMode="auto">
          <a:xfrm>
            <a:off x="188913" y="4967288"/>
            <a:ext cx="1957387" cy="368300"/>
          </a:xfrm>
          <a:prstGeom prst="rect">
            <a:avLst/>
          </a:prstGeom>
          <a:noFill/>
          <a:ln w="9525">
            <a:solidFill>
              <a:schemeClr val="tx1"/>
            </a:solidFill>
            <a:miter lim="800000"/>
            <a:headEnd/>
            <a:tailEnd/>
          </a:ln>
        </p:spPr>
        <p:txBody>
          <a:bodyPr>
            <a:spAutoFit/>
          </a:bodyPr>
          <a:lstStyle/>
          <a:p>
            <a:r>
              <a:rPr lang="fr-FR"/>
              <a:t>Gamma caméra</a:t>
            </a:r>
          </a:p>
        </p:txBody>
      </p:sp>
      <p:sp>
        <p:nvSpPr>
          <p:cNvPr id="17417" name="ZoneTexte 13"/>
          <p:cNvSpPr txBox="1">
            <a:spLocks noChangeArrowheads="1"/>
          </p:cNvSpPr>
          <p:nvPr/>
        </p:nvSpPr>
        <p:spPr bwMode="auto">
          <a:xfrm>
            <a:off x="134938" y="4105275"/>
            <a:ext cx="2960687" cy="368300"/>
          </a:xfrm>
          <a:prstGeom prst="rect">
            <a:avLst/>
          </a:prstGeom>
          <a:noFill/>
          <a:ln w="9525">
            <a:solidFill>
              <a:schemeClr val="tx1"/>
            </a:solidFill>
            <a:miter lim="800000"/>
            <a:headEnd/>
            <a:tailEnd/>
          </a:ln>
        </p:spPr>
        <p:txBody>
          <a:bodyPr>
            <a:spAutoFit/>
          </a:bodyPr>
          <a:lstStyle/>
          <a:p>
            <a:r>
              <a:rPr lang="fr-FR"/>
              <a:t>Préparation patients TEP</a:t>
            </a:r>
          </a:p>
        </p:txBody>
      </p:sp>
      <p:cxnSp>
        <p:nvCxnSpPr>
          <p:cNvPr id="15" name="Connecteur droit avec flèche 14"/>
          <p:cNvCxnSpPr>
            <a:stCxn id="17414" idx="3"/>
          </p:cNvCxnSpPr>
          <p:nvPr/>
        </p:nvCxnSpPr>
        <p:spPr>
          <a:xfrm flipV="1">
            <a:off x="1420813" y="2820988"/>
            <a:ext cx="919162" cy="6588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V="1">
            <a:off x="3095625" y="3789363"/>
            <a:ext cx="323850" cy="5318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0"/>
          <p:cNvCxnSpPr/>
          <p:nvPr/>
        </p:nvCxnSpPr>
        <p:spPr>
          <a:xfrm flipV="1">
            <a:off x="2146300" y="4484688"/>
            <a:ext cx="2138363" cy="6572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V="1">
            <a:off x="4706938" y="5419725"/>
            <a:ext cx="919162" cy="6588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Organigramme : Processus 1"/>
          <p:cNvSpPr/>
          <p:nvPr/>
        </p:nvSpPr>
        <p:spPr>
          <a:xfrm>
            <a:off x="5940425" y="1125538"/>
            <a:ext cx="144463" cy="431800"/>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6" name="Organigramme : Processus 15"/>
          <p:cNvSpPr/>
          <p:nvPr/>
        </p:nvSpPr>
        <p:spPr>
          <a:xfrm rot="18244381">
            <a:off x="7373938" y="4548188"/>
            <a:ext cx="196850" cy="431800"/>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7" name="Organigramme : Processus 16"/>
          <p:cNvSpPr/>
          <p:nvPr/>
        </p:nvSpPr>
        <p:spPr>
          <a:xfrm rot="18633762">
            <a:off x="4914900" y="2627313"/>
            <a:ext cx="207963" cy="433387"/>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8" name="Organigramme : Processus 17"/>
          <p:cNvSpPr/>
          <p:nvPr/>
        </p:nvSpPr>
        <p:spPr>
          <a:xfrm rot="18497536">
            <a:off x="5536406" y="3078957"/>
            <a:ext cx="179387" cy="431800"/>
          </a:xfrm>
          <a:prstGeom prst="flowChartProces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re 1"/>
          <p:cNvSpPr>
            <a:spLocks noGrp="1"/>
          </p:cNvSpPr>
          <p:nvPr>
            <p:ph type="title"/>
          </p:nvPr>
        </p:nvSpPr>
        <p:spPr>
          <a:xfrm>
            <a:off x="539750" y="274638"/>
            <a:ext cx="7920038" cy="1425575"/>
          </a:xfrm>
        </p:spPr>
        <p:txBody>
          <a:bodyPr/>
          <a:lstStyle/>
          <a:p>
            <a:r>
              <a:rPr lang="fr-FR" smtClean="0"/>
              <a:t>2/ Déchets liquides et mixtes</a:t>
            </a:r>
          </a:p>
        </p:txBody>
      </p:sp>
      <p:sp>
        <p:nvSpPr>
          <p:cNvPr id="18434" name="Espace réservé du contenu 2"/>
          <p:cNvSpPr>
            <a:spLocks noGrp="1"/>
          </p:cNvSpPr>
          <p:nvPr>
            <p:ph idx="1"/>
          </p:nvPr>
        </p:nvSpPr>
        <p:spPr>
          <a:xfrm>
            <a:off x="539750" y="1844675"/>
            <a:ext cx="7920038" cy="4176713"/>
          </a:xfrm>
        </p:spPr>
        <p:txBody>
          <a:bodyPr/>
          <a:lstStyle/>
          <a:p>
            <a:pPr marL="514350" indent="-514350">
              <a:buFont typeface="Arial" charset="0"/>
              <a:buAutoNum type="arabicPeriod"/>
            </a:pPr>
            <a:r>
              <a:rPr lang="fr-FR" smtClean="0"/>
              <a:t>Production des déchets,</a:t>
            </a:r>
          </a:p>
          <a:p>
            <a:pPr marL="514350" indent="-514350">
              <a:buFont typeface="Arial" charset="0"/>
              <a:buAutoNum type="arabicPeriod"/>
            </a:pPr>
            <a:r>
              <a:rPr lang="fr-FR" smtClean="0"/>
              <a:t>Conditionnement,</a:t>
            </a:r>
          </a:p>
          <a:p>
            <a:pPr marL="514350" indent="-514350">
              <a:buFont typeface="Arial" charset="0"/>
              <a:buAutoNum type="arabicPeriod"/>
            </a:pPr>
            <a:r>
              <a:rPr lang="fr-FR" smtClean="0"/>
              <a:t>Autorisation et traçabilité</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p:cNvPicPr>
            <a:picLocks noChangeAspect="1" noChangeArrowheads="1"/>
          </p:cNvPicPr>
          <p:nvPr/>
        </p:nvPicPr>
        <p:blipFill>
          <a:blip r:embed="rId2"/>
          <a:srcRect/>
          <a:stretch>
            <a:fillRect/>
          </a:stretch>
        </p:blipFill>
        <p:spPr bwMode="auto">
          <a:xfrm>
            <a:off x="1979613" y="493713"/>
            <a:ext cx="6192837" cy="6335712"/>
          </a:xfrm>
          <a:prstGeom prst="rect">
            <a:avLst/>
          </a:prstGeom>
          <a:noFill/>
          <a:ln w="9525">
            <a:noFill/>
            <a:miter lim="800000"/>
            <a:headEnd/>
            <a:tailEnd/>
          </a:ln>
        </p:spPr>
      </p:pic>
      <p:sp>
        <p:nvSpPr>
          <p:cNvPr id="4" name="Ellipse 3"/>
          <p:cNvSpPr/>
          <p:nvPr/>
        </p:nvSpPr>
        <p:spPr>
          <a:xfrm>
            <a:off x="6156325" y="457200"/>
            <a:ext cx="2016125" cy="7921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9" name="Ellipse 8"/>
          <p:cNvSpPr/>
          <p:nvPr/>
        </p:nvSpPr>
        <p:spPr>
          <a:xfrm>
            <a:off x="2843213" y="457200"/>
            <a:ext cx="2016125" cy="792163"/>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9460" name="ZoneTexte 1"/>
          <p:cNvSpPr txBox="1">
            <a:spLocks noChangeArrowheads="1"/>
          </p:cNvSpPr>
          <p:nvPr/>
        </p:nvSpPr>
        <p:spPr bwMode="auto">
          <a:xfrm>
            <a:off x="179388" y="68263"/>
            <a:ext cx="3355975" cy="400050"/>
          </a:xfrm>
          <a:prstGeom prst="rect">
            <a:avLst/>
          </a:prstGeom>
          <a:noFill/>
          <a:ln w="9525">
            <a:noFill/>
            <a:miter lim="800000"/>
            <a:headEnd/>
            <a:tailEnd/>
          </a:ln>
        </p:spPr>
        <p:txBody>
          <a:bodyPr>
            <a:spAutoFit/>
          </a:bodyPr>
          <a:lstStyle/>
          <a:p>
            <a:r>
              <a:rPr lang="fr-FR" sz="2000" b="1">
                <a:solidFill>
                  <a:srgbClr val="FFC000"/>
                </a:solidFill>
              </a:rPr>
              <a:t>Production des déchets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p:cNvPicPr>
            <a:picLocks noChangeAspect="1" noChangeArrowheads="1"/>
          </p:cNvPicPr>
          <p:nvPr/>
        </p:nvPicPr>
        <p:blipFill>
          <a:blip r:embed="rId2"/>
          <a:srcRect/>
          <a:stretch>
            <a:fillRect/>
          </a:stretch>
        </p:blipFill>
        <p:spPr bwMode="auto">
          <a:xfrm>
            <a:off x="63500" y="255588"/>
            <a:ext cx="9080500" cy="634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941388" y="520700"/>
            <a:ext cx="7200900" cy="6337300"/>
          </a:xfrm>
          <a:prstGeom prst="rect">
            <a:avLst/>
          </a:prstGeom>
          <a:noFill/>
          <a:ln w="9525">
            <a:solidFill>
              <a:schemeClr val="tx2">
                <a:lumMod val="60000"/>
                <a:lumOff val="40000"/>
              </a:schemeClr>
            </a:solidFill>
            <a:miter lim="800000"/>
            <a:headEnd/>
            <a:tailEnd/>
          </a:ln>
          <a:effectLst/>
          <a:extLst>
            <a:ext uri="{909E8E84-426E-40DD-AFC4-6F175D3DCCD1}"/>
            <a:ext uri="{AF507438-7753-43E0-B8FC-AC1667EBCBE1}"/>
          </a:extLst>
        </p:spPr>
      </p:pic>
      <p:sp>
        <p:nvSpPr>
          <p:cNvPr id="7" name="Ellipse 6">
            <a:hlinkClick r:id="rId3" action="ppaction://hlinksldjump"/>
          </p:cNvPr>
          <p:cNvSpPr/>
          <p:nvPr/>
        </p:nvSpPr>
        <p:spPr>
          <a:xfrm>
            <a:off x="5410200" y="1458913"/>
            <a:ext cx="2736850" cy="144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6" name="Ellipse 5">
            <a:hlinkClick r:id="rId3" action="ppaction://hlinksldjump"/>
          </p:cNvPr>
          <p:cNvSpPr/>
          <p:nvPr/>
        </p:nvSpPr>
        <p:spPr>
          <a:xfrm>
            <a:off x="1476375" y="1484313"/>
            <a:ext cx="2736850" cy="1439862"/>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21508" name="ZoneTexte 4"/>
          <p:cNvSpPr txBox="1">
            <a:spLocks noChangeArrowheads="1"/>
          </p:cNvSpPr>
          <p:nvPr/>
        </p:nvSpPr>
        <p:spPr bwMode="auto">
          <a:xfrm>
            <a:off x="0" y="0"/>
            <a:ext cx="2952750" cy="400050"/>
          </a:xfrm>
          <a:prstGeom prst="rect">
            <a:avLst/>
          </a:prstGeom>
          <a:noFill/>
          <a:ln w="9525">
            <a:noFill/>
            <a:miter lim="800000"/>
            <a:headEnd/>
            <a:tailEnd/>
          </a:ln>
        </p:spPr>
        <p:txBody>
          <a:bodyPr>
            <a:spAutoFit/>
          </a:bodyPr>
          <a:lstStyle/>
          <a:p>
            <a:r>
              <a:rPr lang="fr-FR" sz="2000" b="1">
                <a:solidFill>
                  <a:srgbClr val="FFC000"/>
                </a:solidFill>
              </a:rPr>
              <a:t>Conditionnement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re 1"/>
          <p:cNvSpPr>
            <a:spLocks noGrp="1"/>
          </p:cNvSpPr>
          <p:nvPr>
            <p:ph type="title"/>
          </p:nvPr>
        </p:nvSpPr>
        <p:spPr>
          <a:xfrm>
            <a:off x="539750" y="274638"/>
            <a:ext cx="7920038" cy="1425575"/>
          </a:xfrm>
        </p:spPr>
        <p:txBody>
          <a:bodyPr/>
          <a:lstStyle/>
          <a:p>
            <a:endParaRPr lang="fr-FR" smtClean="0"/>
          </a:p>
        </p:txBody>
      </p:sp>
      <p:sp>
        <p:nvSpPr>
          <p:cNvPr id="22530" name="Espace réservé du contenu 2"/>
          <p:cNvSpPr>
            <a:spLocks noGrp="1"/>
          </p:cNvSpPr>
          <p:nvPr>
            <p:ph idx="1"/>
          </p:nvPr>
        </p:nvSpPr>
        <p:spPr>
          <a:xfrm>
            <a:off x="539750" y="1844675"/>
            <a:ext cx="7920038" cy="4176713"/>
          </a:xfrm>
        </p:spPr>
        <p:txBody>
          <a:bodyPr/>
          <a:lstStyle/>
          <a:p>
            <a:r>
              <a:rPr lang="fr-FR" smtClean="0"/>
              <a:t>Ces déchets sont stockés dans deux cuves de décroissance ou fosse situées au sous-sol du service. </a:t>
            </a:r>
          </a:p>
          <a:p>
            <a:r>
              <a:rPr lang="fr-FR" smtClean="0"/>
              <a:t>Les radioéléments présents peuvent être du 18F, 99Tc, 111In, etc…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C:\Documents and Settings\durandf\Bureau\photos cuves 2\WP_000526.jpg"/>
          <p:cNvPicPr>
            <a:picLocks noGrp="1" noChangeAspect="1" noChangeArrowheads="1"/>
          </p:cNvPicPr>
          <p:nvPr>
            <p:ph idx="1"/>
          </p:nvPr>
        </p:nvPicPr>
        <p:blipFill>
          <a:blip r:embed="rId2"/>
          <a:srcRect/>
          <a:stretch>
            <a:fillRect/>
          </a:stretch>
        </p:blipFill>
        <p:spPr>
          <a:xfrm>
            <a:off x="827088" y="476250"/>
            <a:ext cx="7489825" cy="5616575"/>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C:\Documents and Settings\durandf\Bureau\photos cuves\2013-03-11 16.11.15 MN.jpg"/>
          <p:cNvPicPr>
            <a:picLocks noGrp="1" noChangeAspect="1" noChangeArrowheads="1"/>
          </p:cNvPicPr>
          <p:nvPr>
            <p:ph idx="1"/>
          </p:nvPr>
        </p:nvPicPr>
        <p:blipFill>
          <a:blip r:embed="rId2"/>
          <a:srcRect/>
          <a:stretch>
            <a:fillRect/>
          </a:stretch>
        </p:blipFill>
        <p:spPr>
          <a:xfrm>
            <a:off x="1835150" y="1339850"/>
            <a:ext cx="5568950" cy="4176713"/>
          </a:xfrm>
        </p:spPr>
      </p:pic>
      <p:cxnSp>
        <p:nvCxnSpPr>
          <p:cNvPr id="5" name="Connecteur droit avec flèche 4"/>
          <p:cNvCxnSpPr/>
          <p:nvPr/>
        </p:nvCxnSpPr>
        <p:spPr>
          <a:xfrm>
            <a:off x="938213" y="2924175"/>
            <a:ext cx="291306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1619250" y="2370138"/>
            <a:ext cx="187325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4500563" y="762000"/>
            <a:ext cx="0" cy="10461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V="1">
            <a:off x="5006975" y="3429000"/>
            <a:ext cx="0" cy="23764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5508625" y="788988"/>
            <a:ext cx="0" cy="14160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583" name="ZoneTexte 1"/>
          <p:cNvSpPr txBox="1">
            <a:spLocks noChangeArrowheads="1"/>
          </p:cNvSpPr>
          <p:nvPr/>
        </p:nvSpPr>
        <p:spPr bwMode="auto">
          <a:xfrm>
            <a:off x="2411413" y="577850"/>
            <a:ext cx="1081087" cy="368300"/>
          </a:xfrm>
          <a:prstGeom prst="rect">
            <a:avLst/>
          </a:prstGeom>
          <a:noFill/>
          <a:ln w="9525">
            <a:noFill/>
            <a:miter lim="800000"/>
            <a:headEnd/>
            <a:tailEnd/>
          </a:ln>
        </p:spPr>
        <p:txBody>
          <a:bodyPr>
            <a:spAutoFit/>
          </a:bodyPr>
          <a:lstStyle/>
          <a:p>
            <a:r>
              <a:rPr lang="fr-FR"/>
              <a:t>Filtre </a:t>
            </a:r>
          </a:p>
        </p:txBody>
      </p:sp>
      <p:sp>
        <p:nvSpPr>
          <p:cNvPr id="24584" name="ZoneTexte 9"/>
          <p:cNvSpPr txBox="1">
            <a:spLocks noChangeArrowheads="1"/>
          </p:cNvSpPr>
          <p:nvPr/>
        </p:nvSpPr>
        <p:spPr bwMode="auto">
          <a:xfrm>
            <a:off x="4067175" y="5805488"/>
            <a:ext cx="2160588" cy="646112"/>
          </a:xfrm>
          <a:prstGeom prst="rect">
            <a:avLst/>
          </a:prstGeom>
          <a:noFill/>
          <a:ln w="9525">
            <a:noFill/>
            <a:miter lim="800000"/>
            <a:headEnd/>
            <a:tailEnd/>
          </a:ln>
        </p:spPr>
        <p:txBody>
          <a:bodyPr>
            <a:spAutoFit/>
          </a:bodyPr>
          <a:lstStyle/>
          <a:p>
            <a:r>
              <a:rPr lang="fr-FR"/>
              <a:t>Rejet par pompe de relevage </a:t>
            </a:r>
          </a:p>
        </p:txBody>
      </p:sp>
      <p:sp>
        <p:nvSpPr>
          <p:cNvPr id="24585" name="ZoneTexte 11"/>
          <p:cNvSpPr txBox="1">
            <a:spLocks noChangeArrowheads="1"/>
          </p:cNvSpPr>
          <p:nvPr/>
        </p:nvSpPr>
        <p:spPr bwMode="auto">
          <a:xfrm>
            <a:off x="4859338" y="419100"/>
            <a:ext cx="1512887" cy="369888"/>
          </a:xfrm>
          <a:prstGeom prst="rect">
            <a:avLst/>
          </a:prstGeom>
          <a:noFill/>
          <a:ln w="9525">
            <a:noFill/>
            <a:miter lim="800000"/>
            <a:headEnd/>
            <a:tailEnd/>
          </a:ln>
        </p:spPr>
        <p:txBody>
          <a:bodyPr>
            <a:spAutoFit/>
          </a:bodyPr>
          <a:lstStyle/>
          <a:p>
            <a:r>
              <a:rPr lang="fr-FR"/>
              <a:t>Arrivée</a:t>
            </a:r>
          </a:p>
        </p:txBody>
      </p:sp>
      <p:sp>
        <p:nvSpPr>
          <p:cNvPr id="24586" name="ZoneTexte 13"/>
          <p:cNvSpPr txBox="1">
            <a:spLocks noChangeArrowheads="1"/>
          </p:cNvSpPr>
          <p:nvPr/>
        </p:nvSpPr>
        <p:spPr bwMode="auto">
          <a:xfrm>
            <a:off x="-38100" y="2024063"/>
            <a:ext cx="1657350" cy="647700"/>
          </a:xfrm>
          <a:prstGeom prst="rect">
            <a:avLst/>
          </a:prstGeom>
          <a:noFill/>
          <a:ln w="9525">
            <a:noFill/>
            <a:miter lim="800000"/>
            <a:headEnd/>
            <a:tailEnd/>
          </a:ln>
        </p:spPr>
        <p:txBody>
          <a:bodyPr>
            <a:spAutoFit/>
          </a:bodyPr>
          <a:lstStyle/>
          <a:p>
            <a:r>
              <a:rPr lang="fr-FR"/>
              <a:t>Système de prélèvement</a:t>
            </a:r>
          </a:p>
        </p:txBody>
      </p:sp>
      <p:sp>
        <p:nvSpPr>
          <p:cNvPr id="24587" name="ZoneTexte 14"/>
          <p:cNvSpPr txBox="1">
            <a:spLocks noChangeArrowheads="1"/>
          </p:cNvSpPr>
          <p:nvPr/>
        </p:nvSpPr>
        <p:spPr bwMode="auto">
          <a:xfrm>
            <a:off x="107950" y="3719513"/>
            <a:ext cx="1662113" cy="922337"/>
          </a:xfrm>
          <a:prstGeom prst="rect">
            <a:avLst/>
          </a:prstGeom>
          <a:noFill/>
          <a:ln w="9525">
            <a:noFill/>
            <a:miter lim="800000"/>
            <a:headEnd/>
            <a:tailEnd/>
          </a:ln>
        </p:spPr>
        <p:txBody>
          <a:bodyPr>
            <a:spAutoFit/>
          </a:bodyPr>
          <a:lstStyle/>
          <a:p>
            <a:r>
              <a:rPr lang="fr-FR"/>
              <a:t>Indicateur du niveau de remplissage</a:t>
            </a:r>
          </a:p>
        </p:txBody>
      </p:sp>
      <p:cxnSp>
        <p:nvCxnSpPr>
          <p:cNvPr id="17" name="Connecteur droit 16"/>
          <p:cNvCxnSpPr>
            <a:stCxn id="24583" idx="3"/>
          </p:cNvCxnSpPr>
          <p:nvPr/>
        </p:nvCxnSpPr>
        <p:spPr>
          <a:xfrm>
            <a:off x="3492500" y="762000"/>
            <a:ext cx="1008063" cy="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V="1">
            <a:off x="938213" y="2924175"/>
            <a:ext cx="0" cy="80010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Image 4" descr="C:\Documents and Settings\durandf\Bureau\Photos cuves MN\WP_000509.jpg"/>
          <p:cNvPicPr>
            <a:picLocks noChangeAspect="1" noChangeArrowheads="1"/>
          </p:cNvPicPr>
          <p:nvPr/>
        </p:nvPicPr>
        <p:blipFill>
          <a:blip r:embed="rId2"/>
          <a:srcRect t="22647"/>
          <a:stretch>
            <a:fillRect/>
          </a:stretch>
        </p:blipFill>
        <p:spPr bwMode="auto">
          <a:xfrm>
            <a:off x="1476375" y="915988"/>
            <a:ext cx="6981825" cy="4191000"/>
          </a:xfrm>
          <a:prstGeom prst="rect">
            <a:avLst/>
          </a:prstGeom>
          <a:noFill/>
          <a:ln w="9525">
            <a:noFill/>
            <a:miter lim="800000"/>
            <a:headEnd/>
            <a:tailEnd/>
          </a:ln>
        </p:spPr>
      </p:pic>
      <p:cxnSp>
        <p:nvCxnSpPr>
          <p:cNvPr id="8" name="Connecteur droit avec flèche 7"/>
          <p:cNvCxnSpPr/>
          <p:nvPr/>
        </p:nvCxnSpPr>
        <p:spPr>
          <a:xfrm>
            <a:off x="1403350" y="2420938"/>
            <a:ext cx="97313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603" name="ZoneTexte 8"/>
          <p:cNvSpPr txBox="1">
            <a:spLocks noChangeArrowheads="1"/>
          </p:cNvSpPr>
          <p:nvPr/>
        </p:nvSpPr>
        <p:spPr bwMode="auto">
          <a:xfrm>
            <a:off x="0" y="1989138"/>
            <a:ext cx="1476375" cy="646112"/>
          </a:xfrm>
          <a:prstGeom prst="rect">
            <a:avLst/>
          </a:prstGeom>
          <a:noFill/>
          <a:ln w="9525">
            <a:noFill/>
            <a:miter lim="800000"/>
            <a:headEnd/>
            <a:tailEnd/>
          </a:ln>
        </p:spPr>
        <p:txBody>
          <a:bodyPr>
            <a:spAutoFit/>
          </a:bodyPr>
          <a:lstStyle/>
          <a:p>
            <a:r>
              <a:rPr lang="fr-FR"/>
              <a:t>Alarme cuve pleine</a:t>
            </a:r>
          </a:p>
        </p:txBody>
      </p:sp>
      <p:cxnSp>
        <p:nvCxnSpPr>
          <p:cNvPr id="6" name="Connecteur droit avec flèche 5"/>
          <p:cNvCxnSpPr>
            <a:stCxn id="25605" idx="2"/>
          </p:cNvCxnSpPr>
          <p:nvPr/>
        </p:nvCxnSpPr>
        <p:spPr>
          <a:xfrm>
            <a:off x="5400675" y="763588"/>
            <a:ext cx="466725" cy="10096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605" name="ZoneTexte 6"/>
          <p:cNvSpPr txBox="1">
            <a:spLocks noChangeArrowheads="1"/>
          </p:cNvSpPr>
          <p:nvPr/>
        </p:nvSpPr>
        <p:spPr bwMode="auto">
          <a:xfrm>
            <a:off x="4211638" y="115888"/>
            <a:ext cx="2376487" cy="647700"/>
          </a:xfrm>
          <a:prstGeom prst="rect">
            <a:avLst/>
          </a:prstGeom>
          <a:noFill/>
          <a:ln w="9525">
            <a:noFill/>
            <a:miter lim="800000"/>
            <a:headEnd/>
            <a:tailEnd/>
          </a:ln>
        </p:spPr>
        <p:txBody>
          <a:bodyPr>
            <a:spAutoFit/>
          </a:bodyPr>
          <a:lstStyle/>
          <a:p>
            <a:r>
              <a:rPr lang="fr-FR"/>
              <a:t>Fermeture de la cuve 1 en décroissance</a:t>
            </a:r>
          </a:p>
        </p:txBody>
      </p:sp>
      <p:sp>
        <p:nvSpPr>
          <p:cNvPr id="25606" name="ZoneTexte 9"/>
          <p:cNvSpPr txBox="1">
            <a:spLocks noChangeArrowheads="1"/>
          </p:cNvSpPr>
          <p:nvPr/>
        </p:nvSpPr>
        <p:spPr bwMode="auto">
          <a:xfrm>
            <a:off x="1476375" y="5373688"/>
            <a:ext cx="1474788" cy="646112"/>
          </a:xfrm>
          <a:prstGeom prst="rect">
            <a:avLst/>
          </a:prstGeom>
          <a:noFill/>
          <a:ln w="9525">
            <a:noFill/>
            <a:miter lim="800000"/>
            <a:headEnd/>
            <a:tailEnd/>
          </a:ln>
        </p:spPr>
        <p:txBody>
          <a:bodyPr>
            <a:spAutoFit/>
          </a:bodyPr>
          <a:lstStyle/>
          <a:p>
            <a:r>
              <a:rPr lang="fr-FR"/>
              <a:t>Alarme bac de rétention</a:t>
            </a:r>
          </a:p>
        </p:txBody>
      </p:sp>
      <p:cxnSp>
        <p:nvCxnSpPr>
          <p:cNvPr id="11" name="Connecteur droit avec flèche 10"/>
          <p:cNvCxnSpPr/>
          <p:nvPr/>
        </p:nvCxnSpPr>
        <p:spPr>
          <a:xfrm flipV="1">
            <a:off x="2170113" y="4919663"/>
            <a:ext cx="0" cy="4540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C:\Documents and Settings\durandf\Bureau\photos cuves 2\WP_000528.jpg"/>
          <p:cNvPicPr>
            <a:picLocks noGrp="1" noChangeAspect="1" noChangeArrowheads="1"/>
          </p:cNvPicPr>
          <p:nvPr>
            <p:ph idx="1"/>
          </p:nvPr>
        </p:nvPicPr>
        <p:blipFill>
          <a:blip r:embed="rId2"/>
          <a:srcRect/>
          <a:stretch>
            <a:fillRect/>
          </a:stretch>
        </p:blipFill>
        <p:spPr>
          <a:xfrm>
            <a:off x="1319213" y="750888"/>
            <a:ext cx="6505575" cy="4878387"/>
          </a:xfrm>
        </p:spPr>
      </p:pic>
      <p:cxnSp>
        <p:nvCxnSpPr>
          <p:cNvPr id="5" name="Connecteur droit avec flèche 4"/>
          <p:cNvCxnSpPr/>
          <p:nvPr/>
        </p:nvCxnSpPr>
        <p:spPr>
          <a:xfrm>
            <a:off x="1268413" y="2997200"/>
            <a:ext cx="115252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3779838" y="376238"/>
            <a:ext cx="0" cy="15398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628" name="ZoneTexte 11"/>
          <p:cNvSpPr txBox="1">
            <a:spLocks noChangeArrowheads="1"/>
          </p:cNvSpPr>
          <p:nvPr/>
        </p:nvSpPr>
        <p:spPr bwMode="auto">
          <a:xfrm>
            <a:off x="0" y="2505075"/>
            <a:ext cx="1403350" cy="923925"/>
          </a:xfrm>
          <a:prstGeom prst="rect">
            <a:avLst/>
          </a:prstGeom>
          <a:noFill/>
          <a:ln w="9525">
            <a:noFill/>
            <a:miter lim="800000"/>
            <a:headEnd/>
            <a:tailEnd/>
          </a:ln>
        </p:spPr>
        <p:txBody>
          <a:bodyPr>
            <a:spAutoFit/>
          </a:bodyPr>
          <a:lstStyle/>
          <a:p>
            <a:r>
              <a:rPr lang="fr-FR"/>
              <a:t>Rejet continu par dilution</a:t>
            </a:r>
          </a:p>
        </p:txBody>
      </p:sp>
      <p:sp>
        <p:nvSpPr>
          <p:cNvPr id="26629" name="ZoneTexte 14"/>
          <p:cNvSpPr txBox="1">
            <a:spLocks noChangeArrowheads="1"/>
          </p:cNvSpPr>
          <p:nvPr/>
        </p:nvSpPr>
        <p:spPr bwMode="auto">
          <a:xfrm>
            <a:off x="3057525" y="6350"/>
            <a:ext cx="3028950" cy="369888"/>
          </a:xfrm>
          <a:prstGeom prst="rect">
            <a:avLst/>
          </a:prstGeom>
          <a:noFill/>
          <a:ln w="9525">
            <a:noFill/>
            <a:miter lim="800000"/>
            <a:headEnd/>
            <a:tailEnd/>
          </a:ln>
        </p:spPr>
        <p:txBody>
          <a:bodyPr>
            <a:spAutoFit/>
          </a:bodyPr>
          <a:lstStyle/>
          <a:p>
            <a:r>
              <a:rPr lang="fr-FR"/>
              <a:t>Système de prélèvement</a:t>
            </a:r>
          </a:p>
        </p:txBody>
      </p:sp>
      <p:cxnSp>
        <p:nvCxnSpPr>
          <p:cNvPr id="16" name="Connecteur droit avec flèche 15"/>
          <p:cNvCxnSpPr>
            <a:stCxn id="26631" idx="1"/>
          </p:cNvCxnSpPr>
          <p:nvPr/>
        </p:nvCxnSpPr>
        <p:spPr>
          <a:xfrm flipH="1">
            <a:off x="6156325" y="376238"/>
            <a:ext cx="144463" cy="139858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631" name="ZoneTexte 18"/>
          <p:cNvSpPr txBox="1">
            <a:spLocks noChangeArrowheads="1"/>
          </p:cNvSpPr>
          <p:nvPr/>
        </p:nvSpPr>
        <p:spPr bwMode="auto">
          <a:xfrm>
            <a:off x="6300788" y="190500"/>
            <a:ext cx="2527300" cy="369888"/>
          </a:xfrm>
          <a:prstGeom prst="rect">
            <a:avLst/>
          </a:prstGeom>
          <a:noFill/>
          <a:ln w="9525">
            <a:noFill/>
            <a:miter lim="800000"/>
            <a:headEnd/>
            <a:tailEnd/>
          </a:ln>
        </p:spPr>
        <p:txBody>
          <a:bodyPr>
            <a:spAutoFit/>
          </a:bodyPr>
          <a:lstStyle/>
          <a:p>
            <a:r>
              <a:rPr lang="fr-FR"/>
              <a:t>Arrivée dans la fosse</a:t>
            </a:r>
          </a:p>
        </p:txBody>
      </p:sp>
      <p:cxnSp>
        <p:nvCxnSpPr>
          <p:cNvPr id="22" name="Connecteur droit avec flèche 21"/>
          <p:cNvCxnSpPr/>
          <p:nvPr/>
        </p:nvCxnSpPr>
        <p:spPr>
          <a:xfrm flipV="1">
            <a:off x="2195513" y="5256213"/>
            <a:ext cx="0" cy="5492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633" name="ZoneTexte 23"/>
          <p:cNvSpPr txBox="1">
            <a:spLocks noChangeArrowheads="1"/>
          </p:cNvSpPr>
          <p:nvPr/>
        </p:nvSpPr>
        <p:spPr bwMode="auto">
          <a:xfrm>
            <a:off x="1908175" y="5805488"/>
            <a:ext cx="1727200" cy="369887"/>
          </a:xfrm>
          <a:prstGeom prst="rect">
            <a:avLst/>
          </a:prstGeom>
          <a:noFill/>
          <a:ln w="9525">
            <a:noFill/>
            <a:miter lim="800000"/>
            <a:headEnd/>
            <a:tailEnd/>
          </a:ln>
        </p:spPr>
        <p:txBody>
          <a:bodyPr>
            <a:spAutoFit/>
          </a:bodyPr>
          <a:lstStyle/>
          <a:p>
            <a:r>
              <a:rPr lang="fr-FR"/>
              <a:t>Détecteur fuite</a:t>
            </a:r>
          </a:p>
        </p:txBody>
      </p:sp>
      <p:cxnSp>
        <p:nvCxnSpPr>
          <p:cNvPr id="27" name="Connecteur droit avec flèche 26"/>
          <p:cNvCxnSpPr>
            <a:stCxn id="26635" idx="1"/>
          </p:cNvCxnSpPr>
          <p:nvPr/>
        </p:nvCxnSpPr>
        <p:spPr>
          <a:xfrm flipH="1">
            <a:off x="6097588" y="5116513"/>
            <a:ext cx="1863725" cy="412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635" name="ZoneTexte 27"/>
          <p:cNvSpPr txBox="1">
            <a:spLocks noChangeArrowheads="1"/>
          </p:cNvSpPr>
          <p:nvPr/>
        </p:nvSpPr>
        <p:spPr bwMode="auto">
          <a:xfrm>
            <a:off x="7961313" y="4794250"/>
            <a:ext cx="1735137" cy="646113"/>
          </a:xfrm>
          <a:prstGeom prst="rect">
            <a:avLst/>
          </a:prstGeom>
          <a:noFill/>
          <a:ln w="9525">
            <a:noFill/>
            <a:miter lim="800000"/>
            <a:headEnd/>
            <a:tailEnd/>
          </a:ln>
        </p:spPr>
        <p:txBody>
          <a:bodyPr>
            <a:spAutoFit/>
          </a:bodyPr>
          <a:lstStyle/>
          <a:p>
            <a:r>
              <a:rPr lang="fr-FR"/>
              <a:t>Bac de rétention</a:t>
            </a:r>
          </a:p>
        </p:txBody>
      </p:sp>
      <p:cxnSp>
        <p:nvCxnSpPr>
          <p:cNvPr id="25" name="Connecteur droit avec flèche 24"/>
          <p:cNvCxnSpPr>
            <a:stCxn id="26637" idx="1"/>
          </p:cNvCxnSpPr>
          <p:nvPr/>
        </p:nvCxnSpPr>
        <p:spPr>
          <a:xfrm flipH="1">
            <a:off x="6605588" y="4048125"/>
            <a:ext cx="7747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637" name="ZoneTexte 25"/>
          <p:cNvSpPr txBox="1">
            <a:spLocks noChangeArrowheads="1"/>
          </p:cNvSpPr>
          <p:nvPr/>
        </p:nvSpPr>
        <p:spPr bwMode="auto">
          <a:xfrm>
            <a:off x="7380288" y="3724275"/>
            <a:ext cx="1893887" cy="646113"/>
          </a:xfrm>
          <a:prstGeom prst="rect">
            <a:avLst/>
          </a:prstGeom>
          <a:noFill/>
          <a:ln w="9525">
            <a:noFill/>
            <a:miter lim="800000"/>
            <a:headEnd/>
            <a:tailEnd/>
          </a:ln>
        </p:spPr>
        <p:txBody>
          <a:bodyPr>
            <a:spAutoFit/>
          </a:bodyPr>
          <a:lstStyle/>
          <a:p>
            <a:r>
              <a:rPr lang="fr-FR"/>
              <a:t>Moyens de décontamination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noChangeArrowheads="1"/>
          </p:cNvPicPr>
          <p:nvPr/>
        </p:nvPicPr>
        <p:blipFill>
          <a:blip r:embed="rId2"/>
          <a:srcRect/>
          <a:stretch>
            <a:fillRect/>
          </a:stretch>
        </p:blipFill>
        <p:spPr bwMode="auto">
          <a:xfrm>
            <a:off x="1979613" y="188913"/>
            <a:ext cx="6192837" cy="6335712"/>
          </a:xfrm>
          <a:prstGeom prst="rect">
            <a:avLst/>
          </a:prstGeom>
          <a:noFill/>
          <a:ln w="9525">
            <a:noFill/>
            <a:miter lim="800000"/>
            <a:headEnd/>
            <a:tailEnd/>
          </a:ln>
        </p:spPr>
      </p:pic>
      <p:sp>
        <p:nvSpPr>
          <p:cNvPr id="8" name="Ellipse 7">
            <a:hlinkClick r:id="rId3" action="ppaction://hlinksldjump"/>
          </p:cNvPr>
          <p:cNvSpPr/>
          <p:nvPr/>
        </p:nvSpPr>
        <p:spPr>
          <a:xfrm>
            <a:off x="5438775" y="2924175"/>
            <a:ext cx="2735263" cy="14414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re 1"/>
          <p:cNvSpPr>
            <a:spLocks noGrp="1"/>
          </p:cNvSpPr>
          <p:nvPr>
            <p:ph type="title"/>
          </p:nvPr>
        </p:nvSpPr>
        <p:spPr>
          <a:xfrm>
            <a:off x="539750" y="0"/>
            <a:ext cx="7920038" cy="922338"/>
          </a:xfrm>
        </p:spPr>
        <p:txBody>
          <a:bodyPr/>
          <a:lstStyle/>
          <a:p>
            <a:r>
              <a:rPr lang="fr-FR" smtClean="0"/>
              <a:t>Contrôle et traçabilité</a:t>
            </a:r>
          </a:p>
        </p:txBody>
      </p:sp>
      <p:sp>
        <p:nvSpPr>
          <p:cNvPr id="3" name="Espace réservé du contenu 2"/>
          <p:cNvSpPr>
            <a:spLocks noGrp="1"/>
          </p:cNvSpPr>
          <p:nvPr>
            <p:ph idx="1"/>
          </p:nvPr>
        </p:nvSpPr>
        <p:spPr>
          <a:xfrm>
            <a:off x="539750" y="1268413"/>
            <a:ext cx="7920038" cy="4752975"/>
          </a:xfrm>
        </p:spPr>
        <p:txBody>
          <a:bodyPr rtlCol="0">
            <a:normAutofit fontScale="85000" lnSpcReduction="20000"/>
          </a:bodyPr>
          <a:lstStyle/>
          <a:p>
            <a:pPr fontAlgn="auto">
              <a:spcAft>
                <a:spcPts val="0"/>
              </a:spcAft>
              <a:buFont typeface="Arial" pitchFamily="34" charset="0"/>
              <a:buChar char="•"/>
              <a:defRPr/>
            </a:pPr>
            <a:r>
              <a:rPr lang="fr-FR" dirty="0" smtClean="0"/>
              <a:t>Pour les cuves: attente de 10 périodes minimum avec traçabilité sur registre,</a:t>
            </a:r>
          </a:p>
          <a:p>
            <a:pPr fontAlgn="auto">
              <a:spcAft>
                <a:spcPts val="0"/>
              </a:spcAft>
              <a:buFont typeface="Arial" pitchFamily="34" charset="0"/>
              <a:buChar char="•"/>
              <a:defRPr/>
            </a:pPr>
            <a:r>
              <a:rPr lang="fr-FR" dirty="0" smtClean="0"/>
              <a:t>Pour la fosse: vidange annuelle (2 semaines avant vidange réalisation d’examens avec radioéléments à période courte et fermeture du service pendant une semaine)</a:t>
            </a:r>
          </a:p>
          <a:p>
            <a:pPr fontAlgn="auto">
              <a:spcAft>
                <a:spcPts val="0"/>
              </a:spcAft>
              <a:buFont typeface="Arial" pitchFamily="34" charset="0"/>
              <a:buChar char="•"/>
              <a:defRPr/>
            </a:pPr>
            <a:r>
              <a:rPr lang="fr-FR" dirty="0" smtClean="0"/>
              <a:t>Le </a:t>
            </a:r>
            <a:r>
              <a:rPr lang="fr-FR" dirty="0"/>
              <a:t>service de M.N prévient alors la PCR de l’établissement qui a en charge </a:t>
            </a:r>
            <a:r>
              <a:rPr lang="fr-FR" dirty="0" smtClean="0"/>
              <a:t>la quantification de l’activité rejetée (préciser les activités rejetées; &lt; 10Bq/l).</a:t>
            </a:r>
          </a:p>
          <a:p>
            <a:pPr fontAlgn="auto">
              <a:spcAft>
                <a:spcPts val="0"/>
              </a:spcAft>
              <a:buFont typeface="Arial" pitchFamily="34" charset="0"/>
              <a:buChar char="•"/>
              <a:defRPr/>
            </a:pPr>
            <a:r>
              <a:rPr lang="fr-FR" dirty="0" smtClean="0"/>
              <a:t>La PCR contacte </a:t>
            </a:r>
            <a:r>
              <a:rPr lang="fr-FR" dirty="0"/>
              <a:t>la SERAM afin d’obtenir l’autorisation de rejets.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Grp="1" noChangeAspect="1" noChangeArrowheads="1"/>
          </p:cNvPicPr>
          <p:nvPr>
            <p:ph idx="1"/>
          </p:nvPr>
        </p:nvPicPr>
        <p:blipFill>
          <a:blip r:embed="rId2"/>
          <a:srcRect/>
          <a:stretch>
            <a:fillRect/>
          </a:stretch>
        </p:blipFill>
        <p:spPr>
          <a:xfrm>
            <a:off x="1116013" y="115888"/>
            <a:ext cx="6624637" cy="6626225"/>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Grp="1" noChangeAspect="1" noChangeArrowheads="1"/>
          </p:cNvPicPr>
          <p:nvPr>
            <p:ph idx="1"/>
          </p:nvPr>
        </p:nvPicPr>
        <p:blipFill>
          <a:blip r:embed="rId2"/>
          <a:srcRect/>
          <a:stretch>
            <a:fillRect/>
          </a:stretch>
        </p:blipFill>
        <p:spPr>
          <a:xfrm>
            <a:off x="1187450" y="52388"/>
            <a:ext cx="5616575" cy="5969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3"/>
          <p:cNvPicPr>
            <a:picLocks noGrp="1" noChangeAspect="1" noChangeArrowheads="1"/>
          </p:cNvPicPr>
          <p:nvPr>
            <p:ph idx="1"/>
          </p:nvPr>
        </p:nvPicPr>
        <p:blipFill>
          <a:blip r:embed="rId2"/>
          <a:srcRect/>
          <a:stretch>
            <a:fillRect/>
          </a:stretch>
        </p:blipFill>
        <p:spPr>
          <a:xfrm>
            <a:off x="1835150" y="38100"/>
            <a:ext cx="4752975" cy="6764338"/>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a:xfrm>
            <a:off x="539750" y="274638"/>
            <a:ext cx="7920038" cy="1425575"/>
          </a:xfrm>
        </p:spPr>
        <p:txBody>
          <a:bodyPr/>
          <a:lstStyle/>
          <a:p>
            <a:r>
              <a:rPr lang="fr-FR" smtClean="0"/>
              <a:t>3/ Déchets d’Irathérapie</a:t>
            </a:r>
          </a:p>
        </p:txBody>
      </p:sp>
      <p:sp>
        <p:nvSpPr>
          <p:cNvPr id="32770" name="Espace réservé du contenu 2"/>
          <p:cNvSpPr>
            <a:spLocks noGrp="1"/>
          </p:cNvSpPr>
          <p:nvPr>
            <p:ph idx="1"/>
          </p:nvPr>
        </p:nvSpPr>
        <p:spPr>
          <a:xfrm>
            <a:off x="539750" y="1844675"/>
            <a:ext cx="7920038" cy="4176713"/>
          </a:xfrm>
        </p:spPr>
        <p:txBody>
          <a:bodyPr/>
          <a:lstStyle/>
          <a:p>
            <a:pPr marL="514350" indent="-514350">
              <a:buFont typeface="Arial" charset="0"/>
              <a:buAutoNum type="arabicPeriod"/>
            </a:pPr>
            <a:r>
              <a:rPr lang="fr-FR" smtClean="0"/>
              <a:t>Production des déchets,</a:t>
            </a:r>
          </a:p>
          <a:p>
            <a:pPr marL="514350" indent="-514350">
              <a:buFont typeface="Arial" charset="0"/>
              <a:buAutoNum type="arabicPeriod"/>
            </a:pPr>
            <a:r>
              <a:rPr lang="fr-FR" smtClean="0"/>
              <a:t>Conditionnement,</a:t>
            </a:r>
          </a:p>
          <a:p>
            <a:pPr marL="514350" indent="-514350">
              <a:buFont typeface="Arial" charset="0"/>
              <a:buAutoNum type="arabicPeriod"/>
            </a:pPr>
            <a:r>
              <a:rPr lang="fr-FR" smtClean="0"/>
              <a:t>Traçabilité</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50"/>
          <p:cNvSpPr>
            <a:spLocks noChangeArrowheads="1"/>
          </p:cNvSpPr>
          <p:nvPr/>
        </p:nvSpPr>
        <p:spPr bwMode="auto">
          <a:xfrm>
            <a:off x="152400" y="152400"/>
            <a:ext cx="9144000" cy="0"/>
          </a:xfrm>
          <a:prstGeom prst="rect">
            <a:avLst/>
          </a:prstGeom>
          <a:noFill/>
          <a:ln w="9525">
            <a:noFill/>
            <a:miter lim="800000"/>
            <a:headEnd/>
            <a:tailEnd/>
          </a:ln>
        </p:spPr>
        <p:txBody>
          <a:bodyPr wrap="none" anchor="ctr">
            <a:spAutoFit/>
          </a:bodyPr>
          <a:lstStyle/>
          <a:p>
            <a:endParaRPr lang="fr-FR"/>
          </a:p>
        </p:txBody>
      </p:sp>
      <p:grpSp>
        <p:nvGrpSpPr>
          <p:cNvPr id="33794" name="Zone de dessin 105"/>
          <p:cNvGrpSpPr>
            <a:grpSpLocks/>
          </p:cNvGrpSpPr>
          <p:nvPr/>
        </p:nvGrpSpPr>
        <p:grpSpPr bwMode="auto">
          <a:xfrm>
            <a:off x="646113" y="-57150"/>
            <a:ext cx="8810625" cy="6802438"/>
            <a:chOff x="1835" y="4168"/>
            <a:chExt cx="68088" cy="77156"/>
          </a:xfrm>
        </p:grpSpPr>
        <p:sp>
          <p:nvSpPr>
            <p:cNvPr id="33798" name="AutoShape 49"/>
            <p:cNvSpPr>
              <a:spLocks noChangeAspect="1" noChangeArrowheads="1"/>
            </p:cNvSpPr>
            <p:nvPr/>
          </p:nvSpPr>
          <p:spPr bwMode="auto">
            <a:xfrm>
              <a:off x="1835" y="4168"/>
              <a:ext cx="68088" cy="77156"/>
            </a:xfrm>
            <a:prstGeom prst="rect">
              <a:avLst/>
            </a:prstGeom>
            <a:noFill/>
            <a:ln w="9525">
              <a:noFill/>
              <a:miter lim="800000"/>
              <a:headEnd/>
              <a:tailEnd/>
            </a:ln>
          </p:spPr>
          <p:txBody>
            <a:bodyPr/>
            <a:lstStyle/>
            <a:p>
              <a:endParaRPr lang="fr-FR"/>
            </a:p>
          </p:txBody>
        </p:sp>
        <p:sp>
          <p:nvSpPr>
            <p:cNvPr id="33799" name="Rectangle 75"/>
            <p:cNvSpPr>
              <a:spLocks noChangeArrowheads="1"/>
            </p:cNvSpPr>
            <p:nvPr/>
          </p:nvSpPr>
          <p:spPr bwMode="auto">
            <a:xfrm>
              <a:off x="41076" y="9834"/>
              <a:ext cx="20350" cy="4708"/>
            </a:xfrm>
            <a:prstGeom prst="rect">
              <a:avLst/>
            </a:prstGeom>
            <a:noFill/>
            <a:ln w="9525">
              <a:solidFill>
                <a:srgbClr val="0000FF"/>
              </a:solidFill>
              <a:miter lim="800000"/>
              <a:headEnd/>
              <a:tailEnd/>
            </a:ln>
          </p:spPr>
          <p:txBody>
            <a:bodyPr lIns="85954" tIns="42977" rIns="85954" bIns="42977" anchor="ctr"/>
            <a:lstStyle/>
            <a:p>
              <a:pPr algn="ctr"/>
              <a:r>
                <a:rPr lang="fr-FR" sz="2400" b="1">
                  <a:solidFill>
                    <a:srgbClr val="000000"/>
                  </a:solidFill>
                  <a:ea typeface="Times New Roman" pitchFamily="18" charset="0"/>
                  <a:cs typeface="Arial" charset="0"/>
                </a:rPr>
                <a:t>THERAPIE</a:t>
              </a:r>
              <a:endParaRPr lang="fr-FR" sz="2400">
                <a:ea typeface="Times New Roman" pitchFamily="18" charset="0"/>
                <a:cs typeface="Arial" charset="0"/>
              </a:endParaRPr>
            </a:p>
          </p:txBody>
        </p:sp>
        <p:sp>
          <p:nvSpPr>
            <p:cNvPr id="33800" name="Oval 76"/>
            <p:cNvSpPr>
              <a:spLocks noChangeArrowheads="1"/>
            </p:cNvSpPr>
            <p:nvPr/>
          </p:nvSpPr>
          <p:spPr bwMode="auto">
            <a:xfrm>
              <a:off x="22860" y="69334"/>
              <a:ext cx="15285" cy="9169"/>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Incinérateur</a:t>
              </a:r>
              <a:endParaRPr lang="fr-FR" sz="1600">
                <a:ea typeface="Times New Roman" pitchFamily="18" charset="0"/>
                <a:cs typeface="Arial" charset="0"/>
              </a:endParaRPr>
            </a:p>
          </p:txBody>
        </p:sp>
        <p:sp>
          <p:nvSpPr>
            <p:cNvPr id="33801" name="Oval 78"/>
            <p:cNvSpPr>
              <a:spLocks noChangeArrowheads="1"/>
            </p:cNvSpPr>
            <p:nvPr/>
          </p:nvSpPr>
          <p:spPr bwMode="auto">
            <a:xfrm>
              <a:off x="20574" y="4572"/>
              <a:ext cx="18231" cy="9970"/>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Chambre 210 et 211</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ONCO-CHIR II</a:t>
              </a:r>
              <a:endParaRPr lang="fr-FR" sz="1600">
                <a:ea typeface="Times New Roman" pitchFamily="18" charset="0"/>
                <a:cs typeface="Arial" charset="0"/>
              </a:endParaRPr>
            </a:p>
          </p:txBody>
        </p:sp>
        <p:sp>
          <p:nvSpPr>
            <p:cNvPr id="33802" name="Oval 79"/>
            <p:cNvSpPr>
              <a:spLocks noChangeArrowheads="1"/>
            </p:cNvSpPr>
            <p:nvPr/>
          </p:nvSpPr>
          <p:spPr bwMode="auto">
            <a:xfrm>
              <a:off x="44727" y="20574"/>
              <a:ext cx="15607" cy="10954"/>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WC Chaud</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Urine  Selle</a:t>
              </a:r>
              <a:endParaRPr lang="fr-FR" sz="1600">
                <a:ea typeface="Times New Roman" pitchFamily="18" charset="0"/>
                <a:cs typeface="Arial" charset="0"/>
              </a:endParaRPr>
            </a:p>
          </p:txBody>
        </p:sp>
        <p:sp>
          <p:nvSpPr>
            <p:cNvPr id="33803" name="Oval 80"/>
            <p:cNvSpPr>
              <a:spLocks noChangeArrowheads="1"/>
            </p:cNvSpPr>
            <p:nvPr/>
          </p:nvSpPr>
          <p:spPr bwMode="auto">
            <a:xfrm>
              <a:off x="39589" y="34290"/>
              <a:ext cx="27028" cy="8694"/>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3 Cuves</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Décroissance à urines</a:t>
              </a:r>
              <a:endParaRPr lang="fr-FR" sz="1600">
                <a:ea typeface="Times New Roman" pitchFamily="18" charset="0"/>
                <a:cs typeface="Arial" charset="0"/>
              </a:endParaRPr>
            </a:p>
          </p:txBody>
        </p:sp>
        <p:sp>
          <p:nvSpPr>
            <p:cNvPr id="33804" name="Rectangle 81"/>
            <p:cNvSpPr>
              <a:spLocks noChangeArrowheads="1"/>
            </p:cNvSpPr>
            <p:nvPr/>
          </p:nvSpPr>
          <p:spPr bwMode="auto">
            <a:xfrm>
              <a:off x="45720" y="48182"/>
              <a:ext cx="12371" cy="6909"/>
            </a:xfrm>
            <a:prstGeom prst="rect">
              <a:avLst/>
            </a:prstGeom>
            <a:solidFill>
              <a:srgbClr val="FFFF99">
                <a:alpha val="43137"/>
              </a:srgbClr>
            </a:solidFill>
            <a:ln w="9525">
              <a:solidFill>
                <a:srgbClr val="3366FF"/>
              </a:solidFill>
              <a:miter lim="800000"/>
              <a:headEnd/>
              <a:tailEnd/>
            </a:ln>
          </p:spPr>
          <p:txBody>
            <a:bodyPr lIns="85954" tIns="42977" rIns="85954" bIns="42977" anchor="ctr"/>
            <a:lstStyle/>
            <a:p>
              <a:pPr algn="ctr"/>
              <a:endParaRPr lang="fr-FR" sz="1600" b="1">
                <a:solidFill>
                  <a:srgbClr val="000000"/>
                </a:solidFill>
                <a:ea typeface="Times New Roman" pitchFamily="18" charset="0"/>
                <a:cs typeface="Arial" charset="0"/>
              </a:endParaRPr>
            </a:p>
            <a:p>
              <a:pPr algn="ctr"/>
              <a:r>
                <a:rPr lang="fr-FR" sz="1600" b="1">
                  <a:solidFill>
                    <a:srgbClr val="000000"/>
                  </a:solidFill>
                  <a:ea typeface="Times New Roman" pitchFamily="18" charset="0"/>
                  <a:cs typeface="Arial" charset="0"/>
                </a:rPr>
                <a:t>Mesure</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Contamination </a:t>
              </a:r>
              <a:endParaRPr lang="fr-FR" sz="1600">
                <a:ea typeface="Times New Roman" pitchFamily="18" charset="0"/>
                <a:cs typeface="Arial" charset="0"/>
              </a:endParaRPr>
            </a:p>
            <a:p>
              <a:pPr eaLnBrk="0" hangingPunct="0"/>
              <a:endParaRPr lang="fr-FR" sz="1600">
                <a:ea typeface="Times New Roman" pitchFamily="18" charset="0"/>
                <a:cs typeface="Arial" charset="0"/>
              </a:endParaRPr>
            </a:p>
          </p:txBody>
        </p:sp>
        <p:sp>
          <p:nvSpPr>
            <p:cNvPr id="33805" name="Oval 82"/>
            <p:cNvSpPr>
              <a:spLocks noChangeArrowheads="1"/>
            </p:cNvSpPr>
            <p:nvPr/>
          </p:nvSpPr>
          <p:spPr bwMode="auto">
            <a:xfrm>
              <a:off x="43434" y="59436"/>
              <a:ext cx="16900" cy="6343"/>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Emissaires</a:t>
              </a:r>
              <a:endParaRPr lang="fr-FR" sz="1600">
                <a:ea typeface="Times New Roman" pitchFamily="18" charset="0"/>
                <a:cs typeface="Arial" charset="0"/>
              </a:endParaRPr>
            </a:p>
          </p:txBody>
        </p:sp>
        <p:sp>
          <p:nvSpPr>
            <p:cNvPr id="33806" name="Rectangle 83"/>
            <p:cNvSpPr>
              <a:spLocks noChangeArrowheads="1"/>
            </p:cNvSpPr>
            <p:nvPr/>
          </p:nvSpPr>
          <p:spPr bwMode="auto">
            <a:xfrm>
              <a:off x="43627" y="73152"/>
              <a:ext cx="17899" cy="6465"/>
            </a:xfrm>
            <a:prstGeom prst="rect">
              <a:avLst/>
            </a:prstGeom>
            <a:solidFill>
              <a:srgbClr val="FFFF99">
                <a:alpha val="43137"/>
              </a:srgbClr>
            </a:solidFill>
            <a:ln w="9525">
              <a:solidFill>
                <a:srgbClr val="3366FF"/>
              </a:solidFill>
              <a:miter lim="800000"/>
              <a:headEnd/>
              <a:tailEnd/>
            </a:ln>
          </p:spPr>
          <p:txBody>
            <a:bodyPr lIns="85954" tIns="42977" rIns="85954" bIns="42977" anchor="ctr"/>
            <a:lstStyle/>
            <a:p>
              <a:pPr algn="ctr"/>
              <a:r>
                <a:rPr lang="fr-FR" sz="1600" b="1">
                  <a:solidFill>
                    <a:srgbClr val="000000"/>
                  </a:solidFill>
                  <a:ea typeface="Times New Roman" pitchFamily="18" charset="0"/>
                  <a:cs typeface="Arial" charset="0"/>
                </a:rPr>
                <a:t>Mesure </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à l’émissaire</a:t>
              </a:r>
              <a:endParaRPr lang="fr-FR" sz="1600">
                <a:ea typeface="Times New Roman" pitchFamily="18" charset="0"/>
                <a:cs typeface="Arial" charset="0"/>
              </a:endParaRPr>
            </a:p>
          </p:txBody>
        </p:sp>
        <p:sp>
          <p:nvSpPr>
            <p:cNvPr id="33807" name="AutoShape 84"/>
            <p:cNvSpPr>
              <a:spLocks noChangeArrowheads="1"/>
            </p:cNvSpPr>
            <p:nvPr/>
          </p:nvSpPr>
          <p:spPr bwMode="auto">
            <a:xfrm>
              <a:off x="9470" y="21541"/>
              <a:ext cx="21241" cy="8001"/>
            </a:xfrm>
            <a:prstGeom prst="flowChartDecision">
              <a:avLst/>
            </a:prstGeom>
            <a:solidFill>
              <a:srgbClr val="99CCFF">
                <a:alpha val="34901"/>
              </a:srgbClr>
            </a:solidFill>
            <a:ln w="9525">
              <a:solidFill>
                <a:srgbClr val="000000"/>
              </a:solidFill>
              <a:miter lim="800000"/>
              <a:headEnd/>
              <a:tailEnd/>
            </a:ln>
          </p:spPr>
          <p:txBody>
            <a:bodyPr lIns="85954" tIns="42977" rIns="85954" bIns="42977" anchor="ctr"/>
            <a:lstStyle/>
            <a:p>
              <a:pPr algn="ctr"/>
              <a:endParaRPr lang="fr-FR" sz="700" b="1">
                <a:solidFill>
                  <a:srgbClr val="000000"/>
                </a:solidFill>
                <a:ea typeface="Times New Roman" pitchFamily="18" charset="0"/>
                <a:cs typeface="Arial" charset="0"/>
              </a:endParaRPr>
            </a:p>
            <a:p>
              <a:pPr algn="ctr"/>
              <a:endParaRPr lang="fr-FR" sz="1600" b="1">
                <a:solidFill>
                  <a:srgbClr val="000000"/>
                </a:solidFill>
                <a:ea typeface="Times New Roman" pitchFamily="18" charset="0"/>
                <a:cs typeface="Arial" charset="0"/>
              </a:endParaRPr>
            </a:p>
            <a:p>
              <a:pPr algn="ctr"/>
              <a:r>
                <a:rPr lang="fr-FR" sz="1600" b="1">
                  <a:solidFill>
                    <a:srgbClr val="000000"/>
                  </a:solidFill>
                  <a:ea typeface="Times New Roman" pitchFamily="18" charset="0"/>
                  <a:cs typeface="Arial" charset="0"/>
                </a:rPr>
                <a:t>Déchets solides </a:t>
              </a:r>
              <a:endParaRPr lang="fr-FR" sz="1600">
                <a:ea typeface="Times New Roman" pitchFamily="18" charset="0"/>
                <a:cs typeface="Arial" charset="0"/>
              </a:endParaRPr>
            </a:p>
            <a:p>
              <a:pPr eaLnBrk="0" hangingPunct="0"/>
              <a:endParaRPr lang="fr-FR">
                <a:ea typeface="Times New Roman" pitchFamily="18" charset="0"/>
                <a:cs typeface="Arial" charset="0"/>
              </a:endParaRPr>
            </a:p>
          </p:txBody>
        </p:sp>
        <p:sp>
          <p:nvSpPr>
            <p:cNvPr id="33808" name="Oval 85"/>
            <p:cNvSpPr>
              <a:spLocks noChangeArrowheads="1"/>
            </p:cNvSpPr>
            <p:nvPr/>
          </p:nvSpPr>
          <p:spPr bwMode="auto">
            <a:xfrm>
              <a:off x="15404" y="35078"/>
              <a:ext cx="10357" cy="8179"/>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r>
                <a:rPr lang="fr-FR" sz="1600" b="1">
                  <a:solidFill>
                    <a:srgbClr val="000000"/>
                  </a:solidFill>
                  <a:ea typeface="Times New Roman" pitchFamily="18" charset="0"/>
                  <a:cs typeface="Arial" charset="0"/>
                </a:rPr>
                <a:t>Local déchets</a:t>
              </a:r>
              <a:endParaRPr lang="fr-FR" sz="1600">
                <a:ea typeface="Times New Roman" pitchFamily="18" charset="0"/>
                <a:cs typeface="Arial" charset="0"/>
              </a:endParaRPr>
            </a:p>
          </p:txBody>
        </p:sp>
        <p:sp>
          <p:nvSpPr>
            <p:cNvPr id="33809" name="Oval 86"/>
            <p:cNvSpPr>
              <a:spLocks noChangeArrowheads="1"/>
            </p:cNvSpPr>
            <p:nvPr/>
          </p:nvSpPr>
          <p:spPr bwMode="auto">
            <a:xfrm>
              <a:off x="22860" y="45103"/>
              <a:ext cx="15285" cy="9612"/>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endParaRPr lang="fr-FR" sz="1600" b="1">
                <a:solidFill>
                  <a:srgbClr val="000000"/>
                </a:solidFill>
                <a:ea typeface="Times New Roman" pitchFamily="18" charset="0"/>
                <a:cs typeface="Arial" charset="0"/>
              </a:endParaRPr>
            </a:p>
            <a:p>
              <a:r>
                <a:rPr lang="fr-FR" sz="1600" b="1">
                  <a:solidFill>
                    <a:srgbClr val="000000"/>
                  </a:solidFill>
                  <a:ea typeface="Times New Roman" pitchFamily="18" charset="0"/>
                  <a:cs typeface="Arial" charset="0"/>
                </a:rPr>
                <a:t>Congélateur</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 </a:t>
              </a:r>
              <a:endParaRPr lang="fr-FR" sz="1600">
                <a:ea typeface="Times New Roman" pitchFamily="18" charset="0"/>
                <a:cs typeface="Arial" charset="0"/>
              </a:endParaRPr>
            </a:p>
          </p:txBody>
        </p:sp>
        <p:sp>
          <p:nvSpPr>
            <p:cNvPr id="33810" name="AutoShape 87"/>
            <p:cNvSpPr>
              <a:spLocks noChangeArrowheads="1"/>
            </p:cNvSpPr>
            <p:nvPr/>
          </p:nvSpPr>
          <p:spPr bwMode="auto">
            <a:xfrm>
              <a:off x="10106" y="54327"/>
              <a:ext cx="21717" cy="13716"/>
            </a:xfrm>
            <a:prstGeom prst="flowChartDecision">
              <a:avLst/>
            </a:prstGeom>
            <a:solidFill>
              <a:srgbClr val="99CCFF">
                <a:alpha val="34901"/>
              </a:srgbClr>
            </a:solidFill>
            <a:ln w="9525">
              <a:solidFill>
                <a:srgbClr val="000000"/>
              </a:solidFill>
              <a:miter lim="800000"/>
              <a:headEnd/>
              <a:tailEnd/>
            </a:ln>
          </p:spPr>
          <p:txBody>
            <a:bodyPr lIns="85954" tIns="42977" rIns="85954" bIns="42977" anchor="ctr"/>
            <a:lstStyle/>
            <a:p>
              <a:pPr algn="ctr"/>
              <a:r>
                <a:rPr lang="fr-FR" sz="1600" b="1">
                  <a:solidFill>
                    <a:srgbClr val="000000"/>
                  </a:solidFill>
                  <a:ea typeface="Times New Roman" pitchFamily="18" charset="0"/>
                  <a:cs typeface="Arial" charset="0"/>
                </a:rPr>
                <a:t>Contrôle</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Via portique</a:t>
              </a:r>
              <a:endParaRPr lang="fr-FR" sz="1600">
                <a:ea typeface="Times New Roman" pitchFamily="18" charset="0"/>
                <a:cs typeface="Arial" charset="0"/>
              </a:endParaRPr>
            </a:p>
          </p:txBody>
        </p:sp>
        <p:sp>
          <p:nvSpPr>
            <p:cNvPr id="33811" name="Text Box 102"/>
            <p:cNvSpPr txBox="1">
              <a:spLocks noChangeArrowheads="1"/>
            </p:cNvSpPr>
            <p:nvPr/>
          </p:nvSpPr>
          <p:spPr bwMode="auto">
            <a:xfrm>
              <a:off x="19976" y="67926"/>
              <a:ext cx="5638" cy="3429"/>
            </a:xfrm>
            <a:prstGeom prst="rect">
              <a:avLst/>
            </a:prstGeom>
            <a:noFill/>
            <a:ln w="9525">
              <a:noFill/>
              <a:miter lim="800000"/>
              <a:headEnd/>
              <a:tailEnd/>
            </a:ln>
          </p:spPr>
          <p:txBody>
            <a:bodyPr lIns="85954" tIns="42977" rIns="85954" bIns="42977"/>
            <a:lstStyle/>
            <a:p>
              <a:r>
                <a:rPr lang="fr-FR" sz="1600" b="1">
                  <a:solidFill>
                    <a:srgbClr val="00FF00"/>
                  </a:solidFill>
                  <a:ea typeface="Times New Roman" pitchFamily="18" charset="0"/>
                  <a:cs typeface="Arial" charset="0"/>
                </a:rPr>
                <a:t>Non</a:t>
              </a:r>
              <a:endParaRPr lang="fr-FR" sz="1600">
                <a:ea typeface="Times New Roman" pitchFamily="18" charset="0"/>
                <a:cs typeface="Arial" charset="0"/>
              </a:endParaRPr>
            </a:p>
          </p:txBody>
        </p:sp>
        <p:sp>
          <p:nvSpPr>
            <p:cNvPr id="33812" name="Text Box 104"/>
            <p:cNvSpPr txBox="1">
              <a:spLocks noChangeArrowheads="1"/>
            </p:cNvSpPr>
            <p:nvPr/>
          </p:nvSpPr>
          <p:spPr bwMode="auto">
            <a:xfrm>
              <a:off x="5468" y="57637"/>
              <a:ext cx="4300" cy="3054"/>
            </a:xfrm>
            <a:prstGeom prst="rect">
              <a:avLst/>
            </a:prstGeom>
            <a:noFill/>
            <a:ln w="9525">
              <a:noFill/>
              <a:miter lim="800000"/>
              <a:headEnd/>
              <a:tailEnd/>
            </a:ln>
          </p:spPr>
          <p:txBody>
            <a:bodyPr lIns="85954" tIns="42977" rIns="85954" bIns="42977"/>
            <a:lstStyle/>
            <a:p>
              <a:r>
                <a:rPr lang="fr-FR" sz="1600" b="1">
                  <a:solidFill>
                    <a:srgbClr val="FF0000"/>
                  </a:solidFill>
                  <a:ea typeface="Times New Roman" pitchFamily="18" charset="0"/>
                  <a:cs typeface="Arial" charset="0"/>
                </a:rPr>
                <a:t>Oui</a:t>
              </a:r>
              <a:endParaRPr lang="fr-FR" sz="1600">
                <a:ea typeface="Times New Roman" pitchFamily="18" charset="0"/>
                <a:cs typeface="Arial" charset="0"/>
              </a:endParaRPr>
            </a:p>
          </p:txBody>
        </p:sp>
        <p:sp>
          <p:nvSpPr>
            <p:cNvPr id="33813" name="Text Box 106"/>
            <p:cNvSpPr txBox="1">
              <a:spLocks noChangeArrowheads="1"/>
            </p:cNvSpPr>
            <p:nvPr/>
          </p:nvSpPr>
          <p:spPr bwMode="auto">
            <a:xfrm>
              <a:off x="62317" y="76108"/>
              <a:ext cx="4745" cy="2307"/>
            </a:xfrm>
            <a:prstGeom prst="rect">
              <a:avLst/>
            </a:prstGeom>
            <a:noFill/>
            <a:ln w="9525">
              <a:noFill/>
              <a:miter lim="800000"/>
              <a:headEnd/>
              <a:tailEnd/>
            </a:ln>
          </p:spPr>
          <p:txBody>
            <a:bodyPr lIns="85954" tIns="42977" rIns="85954" bIns="42977"/>
            <a:lstStyle/>
            <a:p>
              <a:endParaRPr lang="fr-FR"/>
            </a:p>
          </p:txBody>
        </p:sp>
        <p:sp>
          <p:nvSpPr>
            <p:cNvPr id="33814" name="Line 31"/>
            <p:cNvSpPr>
              <a:spLocks noChangeShapeType="1"/>
            </p:cNvSpPr>
            <p:nvPr/>
          </p:nvSpPr>
          <p:spPr bwMode="auto">
            <a:xfrm>
              <a:off x="29718" y="14859"/>
              <a:ext cx="0" cy="4572"/>
            </a:xfrm>
            <a:prstGeom prst="line">
              <a:avLst/>
            </a:prstGeom>
            <a:noFill/>
            <a:ln w="38100">
              <a:solidFill>
                <a:srgbClr val="000000"/>
              </a:solidFill>
              <a:round/>
              <a:headEnd/>
              <a:tailEnd/>
            </a:ln>
          </p:spPr>
          <p:txBody>
            <a:bodyPr/>
            <a:lstStyle/>
            <a:p>
              <a:endParaRPr lang="fr-FR"/>
            </a:p>
          </p:txBody>
        </p:sp>
        <p:sp>
          <p:nvSpPr>
            <p:cNvPr id="33815" name="Line 30"/>
            <p:cNvSpPr>
              <a:spLocks noChangeShapeType="1"/>
            </p:cNvSpPr>
            <p:nvPr/>
          </p:nvSpPr>
          <p:spPr bwMode="auto">
            <a:xfrm flipH="1">
              <a:off x="19976" y="19431"/>
              <a:ext cx="9742" cy="1"/>
            </a:xfrm>
            <a:prstGeom prst="line">
              <a:avLst/>
            </a:prstGeom>
            <a:noFill/>
            <a:ln w="38100">
              <a:solidFill>
                <a:srgbClr val="000000"/>
              </a:solidFill>
              <a:round/>
              <a:headEnd/>
              <a:tailEnd/>
            </a:ln>
          </p:spPr>
          <p:txBody>
            <a:bodyPr/>
            <a:lstStyle/>
            <a:p>
              <a:endParaRPr lang="fr-FR"/>
            </a:p>
          </p:txBody>
        </p:sp>
        <p:sp>
          <p:nvSpPr>
            <p:cNvPr id="33816" name="Line 29"/>
            <p:cNvSpPr>
              <a:spLocks noChangeShapeType="1"/>
            </p:cNvSpPr>
            <p:nvPr/>
          </p:nvSpPr>
          <p:spPr bwMode="auto">
            <a:xfrm>
              <a:off x="29718" y="19431"/>
              <a:ext cx="12573" cy="0"/>
            </a:xfrm>
            <a:prstGeom prst="line">
              <a:avLst/>
            </a:prstGeom>
            <a:noFill/>
            <a:ln w="38100">
              <a:solidFill>
                <a:srgbClr val="000000"/>
              </a:solidFill>
              <a:round/>
              <a:headEnd/>
              <a:tailEnd/>
            </a:ln>
          </p:spPr>
          <p:txBody>
            <a:bodyPr/>
            <a:lstStyle/>
            <a:p>
              <a:endParaRPr lang="fr-FR"/>
            </a:p>
          </p:txBody>
        </p:sp>
        <p:sp>
          <p:nvSpPr>
            <p:cNvPr id="33817" name="Line 28"/>
            <p:cNvSpPr>
              <a:spLocks noChangeShapeType="1"/>
            </p:cNvSpPr>
            <p:nvPr/>
          </p:nvSpPr>
          <p:spPr bwMode="auto">
            <a:xfrm flipH="1" flipV="1">
              <a:off x="1835" y="61006"/>
              <a:ext cx="9186" cy="75"/>
            </a:xfrm>
            <a:prstGeom prst="line">
              <a:avLst/>
            </a:prstGeom>
            <a:noFill/>
            <a:ln w="38100">
              <a:solidFill>
                <a:srgbClr val="FF0000"/>
              </a:solidFill>
              <a:round/>
              <a:headEnd/>
              <a:tailEnd/>
            </a:ln>
          </p:spPr>
          <p:txBody>
            <a:bodyPr/>
            <a:lstStyle/>
            <a:p>
              <a:endParaRPr lang="fr-FR"/>
            </a:p>
          </p:txBody>
        </p:sp>
        <p:sp>
          <p:nvSpPr>
            <p:cNvPr id="33818" name="Line 27"/>
            <p:cNvSpPr>
              <a:spLocks noChangeShapeType="1"/>
            </p:cNvSpPr>
            <p:nvPr/>
          </p:nvSpPr>
          <p:spPr bwMode="auto">
            <a:xfrm flipV="1">
              <a:off x="1838" y="40033"/>
              <a:ext cx="1" cy="20560"/>
            </a:xfrm>
            <a:prstGeom prst="line">
              <a:avLst/>
            </a:prstGeom>
            <a:noFill/>
            <a:ln w="38100">
              <a:solidFill>
                <a:srgbClr val="FF0000"/>
              </a:solidFill>
              <a:round/>
              <a:headEnd/>
              <a:tailEnd/>
            </a:ln>
          </p:spPr>
          <p:txBody>
            <a:bodyPr/>
            <a:lstStyle/>
            <a:p>
              <a:endParaRPr lang="fr-FR"/>
            </a:p>
          </p:txBody>
        </p:sp>
        <p:sp>
          <p:nvSpPr>
            <p:cNvPr id="33819" name="Line 26"/>
            <p:cNvSpPr>
              <a:spLocks noChangeShapeType="1"/>
            </p:cNvSpPr>
            <p:nvPr/>
          </p:nvSpPr>
          <p:spPr bwMode="auto">
            <a:xfrm>
              <a:off x="1839" y="40006"/>
              <a:ext cx="13565" cy="28"/>
            </a:xfrm>
            <a:prstGeom prst="line">
              <a:avLst/>
            </a:prstGeom>
            <a:noFill/>
            <a:ln w="38100">
              <a:solidFill>
                <a:srgbClr val="FF0000"/>
              </a:solidFill>
              <a:round/>
              <a:headEnd/>
              <a:tailEnd type="triangle" w="med" len="med"/>
            </a:ln>
          </p:spPr>
          <p:txBody>
            <a:bodyPr/>
            <a:lstStyle/>
            <a:p>
              <a:endParaRPr lang="fr-FR"/>
            </a:p>
          </p:txBody>
        </p:sp>
        <p:sp>
          <p:nvSpPr>
            <p:cNvPr id="33820" name="Line 24"/>
            <p:cNvSpPr>
              <a:spLocks noChangeShapeType="1"/>
            </p:cNvSpPr>
            <p:nvPr/>
          </p:nvSpPr>
          <p:spPr bwMode="auto">
            <a:xfrm flipH="1">
              <a:off x="48040" y="29630"/>
              <a:ext cx="890" cy="5536"/>
            </a:xfrm>
            <a:prstGeom prst="line">
              <a:avLst/>
            </a:prstGeom>
            <a:noFill/>
            <a:ln w="38100">
              <a:solidFill>
                <a:srgbClr val="FF0000"/>
              </a:solidFill>
              <a:round/>
              <a:headEnd/>
              <a:tailEnd type="triangle" w="med" len="med"/>
            </a:ln>
          </p:spPr>
          <p:txBody>
            <a:bodyPr/>
            <a:lstStyle/>
            <a:p>
              <a:endParaRPr lang="fr-FR"/>
            </a:p>
          </p:txBody>
        </p:sp>
        <p:sp>
          <p:nvSpPr>
            <p:cNvPr id="33821" name="Line 23"/>
            <p:cNvSpPr>
              <a:spLocks noChangeShapeType="1"/>
            </p:cNvSpPr>
            <p:nvPr/>
          </p:nvSpPr>
          <p:spPr bwMode="auto">
            <a:xfrm>
              <a:off x="58611" y="27433"/>
              <a:ext cx="8201" cy="0"/>
            </a:xfrm>
            <a:prstGeom prst="line">
              <a:avLst/>
            </a:prstGeom>
            <a:noFill/>
            <a:ln w="38100">
              <a:solidFill>
                <a:srgbClr val="FF0000"/>
              </a:solidFill>
              <a:round/>
              <a:headEnd/>
              <a:tailEnd/>
            </a:ln>
          </p:spPr>
          <p:txBody>
            <a:bodyPr/>
            <a:lstStyle/>
            <a:p>
              <a:endParaRPr lang="fr-FR"/>
            </a:p>
          </p:txBody>
        </p:sp>
        <p:sp>
          <p:nvSpPr>
            <p:cNvPr id="33822" name="Line 22"/>
            <p:cNvSpPr>
              <a:spLocks noChangeShapeType="1"/>
            </p:cNvSpPr>
            <p:nvPr/>
          </p:nvSpPr>
          <p:spPr bwMode="auto">
            <a:xfrm>
              <a:off x="66812" y="27432"/>
              <a:ext cx="0" cy="35433"/>
            </a:xfrm>
            <a:prstGeom prst="line">
              <a:avLst/>
            </a:prstGeom>
            <a:noFill/>
            <a:ln w="38100">
              <a:solidFill>
                <a:srgbClr val="FF0000"/>
              </a:solidFill>
              <a:round/>
              <a:headEnd/>
              <a:tailEnd/>
            </a:ln>
          </p:spPr>
          <p:txBody>
            <a:bodyPr/>
            <a:lstStyle/>
            <a:p>
              <a:endParaRPr lang="fr-FR"/>
            </a:p>
          </p:txBody>
        </p:sp>
        <p:sp>
          <p:nvSpPr>
            <p:cNvPr id="33823" name="Line 21"/>
            <p:cNvSpPr>
              <a:spLocks noChangeShapeType="1"/>
            </p:cNvSpPr>
            <p:nvPr/>
          </p:nvSpPr>
          <p:spPr bwMode="auto">
            <a:xfrm flipH="1">
              <a:off x="60375" y="62865"/>
              <a:ext cx="6437" cy="0"/>
            </a:xfrm>
            <a:prstGeom prst="line">
              <a:avLst/>
            </a:prstGeom>
            <a:noFill/>
            <a:ln w="38100">
              <a:solidFill>
                <a:srgbClr val="FF0000"/>
              </a:solidFill>
              <a:round/>
              <a:headEnd/>
              <a:tailEnd type="triangle" w="med" len="med"/>
            </a:ln>
          </p:spPr>
          <p:txBody>
            <a:bodyPr/>
            <a:lstStyle/>
            <a:p>
              <a:endParaRPr lang="fr-FR"/>
            </a:p>
          </p:txBody>
        </p:sp>
        <p:sp>
          <p:nvSpPr>
            <p:cNvPr id="33824" name="Line 20"/>
            <p:cNvSpPr>
              <a:spLocks noChangeShapeType="1"/>
            </p:cNvSpPr>
            <p:nvPr/>
          </p:nvSpPr>
          <p:spPr bwMode="auto">
            <a:xfrm>
              <a:off x="53103" y="42960"/>
              <a:ext cx="0" cy="4998"/>
            </a:xfrm>
            <a:prstGeom prst="line">
              <a:avLst/>
            </a:prstGeom>
            <a:noFill/>
            <a:ln w="38100">
              <a:solidFill>
                <a:srgbClr val="000000"/>
              </a:solidFill>
              <a:round/>
              <a:headEnd/>
              <a:tailEnd type="triangle" w="med" len="med"/>
            </a:ln>
          </p:spPr>
          <p:txBody>
            <a:bodyPr/>
            <a:lstStyle/>
            <a:p>
              <a:endParaRPr lang="fr-FR"/>
            </a:p>
          </p:txBody>
        </p:sp>
        <p:sp>
          <p:nvSpPr>
            <p:cNvPr id="33825" name="Line 19"/>
            <p:cNvSpPr>
              <a:spLocks noChangeShapeType="1"/>
            </p:cNvSpPr>
            <p:nvPr/>
          </p:nvSpPr>
          <p:spPr bwMode="auto">
            <a:xfrm>
              <a:off x="17145" y="68580"/>
              <a:ext cx="0" cy="0"/>
            </a:xfrm>
            <a:prstGeom prst="line">
              <a:avLst/>
            </a:prstGeom>
            <a:noFill/>
            <a:ln w="9525">
              <a:solidFill>
                <a:srgbClr val="000000"/>
              </a:solidFill>
              <a:round/>
              <a:headEnd/>
              <a:tailEnd type="triangle" w="med" len="med"/>
            </a:ln>
          </p:spPr>
          <p:txBody>
            <a:bodyPr/>
            <a:lstStyle/>
            <a:p>
              <a:endParaRPr lang="fr-FR"/>
            </a:p>
          </p:txBody>
        </p:sp>
        <p:sp>
          <p:nvSpPr>
            <p:cNvPr id="33826" name="Line 18"/>
            <p:cNvSpPr>
              <a:spLocks noChangeShapeType="1"/>
            </p:cNvSpPr>
            <p:nvPr/>
          </p:nvSpPr>
          <p:spPr bwMode="auto">
            <a:xfrm>
              <a:off x="21708" y="67346"/>
              <a:ext cx="4053" cy="3313"/>
            </a:xfrm>
            <a:prstGeom prst="line">
              <a:avLst/>
            </a:prstGeom>
            <a:noFill/>
            <a:ln w="38100">
              <a:solidFill>
                <a:srgbClr val="00FF00"/>
              </a:solidFill>
              <a:round/>
              <a:headEnd/>
              <a:tailEnd type="triangle" w="med" len="med"/>
            </a:ln>
          </p:spPr>
          <p:txBody>
            <a:bodyPr/>
            <a:lstStyle/>
            <a:p>
              <a:endParaRPr lang="fr-FR"/>
            </a:p>
          </p:txBody>
        </p:sp>
        <p:sp>
          <p:nvSpPr>
            <p:cNvPr id="33827" name="Line 17"/>
            <p:cNvSpPr>
              <a:spLocks noChangeShapeType="1"/>
            </p:cNvSpPr>
            <p:nvPr/>
          </p:nvSpPr>
          <p:spPr bwMode="auto">
            <a:xfrm>
              <a:off x="20346" y="29630"/>
              <a:ext cx="0" cy="5715"/>
            </a:xfrm>
            <a:prstGeom prst="line">
              <a:avLst/>
            </a:prstGeom>
            <a:noFill/>
            <a:ln w="38100">
              <a:solidFill>
                <a:srgbClr val="FF0000"/>
              </a:solidFill>
              <a:round/>
              <a:headEnd/>
              <a:tailEnd type="triangle" w="med" len="med"/>
            </a:ln>
          </p:spPr>
          <p:txBody>
            <a:bodyPr/>
            <a:lstStyle/>
            <a:p>
              <a:endParaRPr lang="fr-FR"/>
            </a:p>
          </p:txBody>
        </p:sp>
        <p:sp>
          <p:nvSpPr>
            <p:cNvPr id="33828" name="Line 16"/>
            <p:cNvSpPr>
              <a:spLocks noChangeShapeType="1"/>
            </p:cNvSpPr>
            <p:nvPr/>
          </p:nvSpPr>
          <p:spPr bwMode="auto">
            <a:xfrm>
              <a:off x="20583" y="42984"/>
              <a:ext cx="0" cy="8529"/>
            </a:xfrm>
            <a:prstGeom prst="line">
              <a:avLst/>
            </a:prstGeom>
            <a:noFill/>
            <a:ln w="38100">
              <a:solidFill>
                <a:srgbClr val="FF0000"/>
              </a:solidFill>
              <a:round/>
              <a:headEnd/>
              <a:tailEnd/>
            </a:ln>
          </p:spPr>
          <p:txBody>
            <a:bodyPr/>
            <a:lstStyle/>
            <a:p>
              <a:endParaRPr lang="fr-FR"/>
            </a:p>
          </p:txBody>
        </p:sp>
        <p:sp>
          <p:nvSpPr>
            <p:cNvPr id="33829" name="Line 15"/>
            <p:cNvSpPr>
              <a:spLocks noChangeShapeType="1"/>
            </p:cNvSpPr>
            <p:nvPr/>
          </p:nvSpPr>
          <p:spPr bwMode="auto">
            <a:xfrm>
              <a:off x="17145" y="51513"/>
              <a:ext cx="6248" cy="0"/>
            </a:xfrm>
            <a:prstGeom prst="line">
              <a:avLst/>
            </a:prstGeom>
            <a:noFill/>
            <a:ln w="38100">
              <a:solidFill>
                <a:srgbClr val="FF0000"/>
              </a:solidFill>
              <a:round/>
              <a:headEnd type="triangle" w="med" len="med"/>
              <a:tailEnd type="triangle" w="med" len="med"/>
            </a:ln>
          </p:spPr>
          <p:txBody>
            <a:bodyPr/>
            <a:lstStyle/>
            <a:p>
              <a:endParaRPr lang="fr-FR"/>
            </a:p>
          </p:txBody>
        </p:sp>
        <p:sp>
          <p:nvSpPr>
            <p:cNvPr id="33830" name="Line 14"/>
            <p:cNvSpPr>
              <a:spLocks noChangeShapeType="1"/>
            </p:cNvSpPr>
            <p:nvPr/>
          </p:nvSpPr>
          <p:spPr bwMode="auto">
            <a:xfrm>
              <a:off x="10926" y="55615"/>
              <a:ext cx="2095" cy="3327"/>
            </a:xfrm>
            <a:prstGeom prst="line">
              <a:avLst/>
            </a:prstGeom>
            <a:noFill/>
            <a:ln w="38100">
              <a:solidFill>
                <a:srgbClr val="000000"/>
              </a:solidFill>
              <a:round/>
              <a:headEnd/>
              <a:tailEnd type="triangle" w="med" len="med"/>
            </a:ln>
          </p:spPr>
          <p:txBody>
            <a:bodyPr/>
            <a:lstStyle/>
            <a:p>
              <a:endParaRPr lang="fr-FR"/>
            </a:p>
          </p:txBody>
        </p:sp>
        <p:sp>
          <p:nvSpPr>
            <p:cNvPr id="33831" name="Line 13"/>
            <p:cNvSpPr>
              <a:spLocks noChangeShapeType="1"/>
            </p:cNvSpPr>
            <p:nvPr/>
          </p:nvSpPr>
          <p:spPr bwMode="auto">
            <a:xfrm flipH="1">
              <a:off x="29159" y="54715"/>
              <a:ext cx="1344" cy="4710"/>
            </a:xfrm>
            <a:prstGeom prst="line">
              <a:avLst/>
            </a:prstGeom>
            <a:noFill/>
            <a:ln w="38100">
              <a:solidFill>
                <a:srgbClr val="000000"/>
              </a:solidFill>
              <a:round/>
              <a:headEnd/>
              <a:tailEnd type="triangle" w="med" len="med"/>
            </a:ln>
          </p:spPr>
          <p:txBody>
            <a:bodyPr/>
            <a:lstStyle/>
            <a:p>
              <a:endParaRPr lang="fr-FR"/>
            </a:p>
          </p:txBody>
        </p:sp>
        <p:sp>
          <p:nvSpPr>
            <p:cNvPr id="33832" name="Line 12"/>
            <p:cNvSpPr>
              <a:spLocks noChangeShapeType="1"/>
            </p:cNvSpPr>
            <p:nvPr/>
          </p:nvSpPr>
          <p:spPr bwMode="auto">
            <a:xfrm>
              <a:off x="19976" y="19343"/>
              <a:ext cx="0" cy="2286"/>
            </a:xfrm>
            <a:prstGeom prst="line">
              <a:avLst/>
            </a:prstGeom>
            <a:noFill/>
            <a:ln w="38100">
              <a:solidFill>
                <a:srgbClr val="000000"/>
              </a:solidFill>
              <a:round/>
              <a:headEnd/>
              <a:tailEnd type="triangle" w="med" len="med"/>
            </a:ln>
          </p:spPr>
          <p:txBody>
            <a:bodyPr/>
            <a:lstStyle/>
            <a:p>
              <a:endParaRPr lang="fr-FR"/>
            </a:p>
          </p:txBody>
        </p:sp>
        <p:sp>
          <p:nvSpPr>
            <p:cNvPr id="33833" name="Line 11"/>
            <p:cNvSpPr>
              <a:spLocks noChangeShapeType="1"/>
            </p:cNvSpPr>
            <p:nvPr/>
          </p:nvSpPr>
          <p:spPr bwMode="auto">
            <a:xfrm>
              <a:off x="42291" y="19431"/>
              <a:ext cx="9593" cy="1"/>
            </a:xfrm>
            <a:prstGeom prst="line">
              <a:avLst/>
            </a:prstGeom>
            <a:noFill/>
            <a:ln w="38100">
              <a:solidFill>
                <a:srgbClr val="000000"/>
              </a:solidFill>
              <a:round/>
              <a:headEnd/>
              <a:tailEnd/>
            </a:ln>
          </p:spPr>
          <p:txBody>
            <a:bodyPr/>
            <a:lstStyle/>
            <a:p>
              <a:endParaRPr lang="fr-FR"/>
            </a:p>
          </p:txBody>
        </p:sp>
        <p:sp>
          <p:nvSpPr>
            <p:cNvPr id="33834" name="Line 10"/>
            <p:cNvSpPr>
              <a:spLocks noChangeShapeType="1"/>
            </p:cNvSpPr>
            <p:nvPr/>
          </p:nvSpPr>
          <p:spPr bwMode="auto">
            <a:xfrm>
              <a:off x="51906" y="19183"/>
              <a:ext cx="0" cy="3429"/>
            </a:xfrm>
            <a:prstGeom prst="line">
              <a:avLst/>
            </a:prstGeom>
            <a:noFill/>
            <a:ln w="38100">
              <a:solidFill>
                <a:srgbClr val="000000"/>
              </a:solidFill>
              <a:round/>
              <a:headEnd/>
              <a:tailEnd type="triangle" w="med" len="med"/>
            </a:ln>
          </p:spPr>
          <p:txBody>
            <a:bodyPr/>
            <a:lstStyle/>
            <a:p>
              <a:endParaRPr lang="fr-FR"/>
            </a:p>
          </p:txBody>
        </p:sp>
        <p:sp>
          <p:nvSpPr>
            <p:cNvPr id="33835" name="Line 8"/>
            <p:cNvSpPr>
              <a:spLocks noChangeShapeType="1"/>
            </p:cNvSpPr>
            <p:nvPr/>
          </p:nvSpPr>
          <p:spPr bwMode="auto">
            <a:xfrm flipH="1">
              <a:off x="52577" y="54873"/>
              <a:ext cx="21" cy="4563"/>
            </a:xfrm>
            <a:prstGeom prst="line">
              <a:avLst/>
            </a:prstGeom>
            <a:noFill/>
            <a:ln w="38100">
              <a:solidFill>
                <a:srgbClr val="00FF00"/>
              </a:solidFill>
              <a:round/>
              <a:headEnd/>
              <a:tailEnd type="triangle" w="med" len="med"/>
            </a:ln>
          </p:spPr>
          <p:txBody>
            <a:bodyPr/>
            <a:lstStyle/>
            <a:p>
              <a:endParaRPr lang="fr-FR"/>
            </a:p>
          </p:txBody>
        </p:sp>
        <p:sp>
          <p:nvSpPr>
            <p:cNvPr id="33836" name="Line 7"/>
            <p:cNvSpPr>
              <a:spLocks noChangeShapeType="1"/>
            </p:cNvSpPr>
            <p:nvPr/>
          </p:nvSpPr>
          <p:spPr bwMode="auto">
            <a:xfrm>
              <a:off x="40211" y="51575"/>
              <a:ext cx="5509" cy="62"/>
            </a:xfrm>
            <a:prstGeom prst="line">
              <a:avLst/>
            </a:prstGeom>
            <a:noFill/>
            <a:ln w="38100">
              <a:solidFill>
                <a:srgbClr val="FF0000"/>
              </a:solidFill>
              <a:round/>
              <a:headEnd/>
              <a:tailEnd/>
            </a:ln>
          </p:spPr>
          <p:txBody>
            <a:bodyPr/>
            <a:lstStyle/>
            <a:p>
              <a:endParaRPr lang="fr-FR"/>
            </a:p>
          </p:txBody>
        </p:sp>
        <p:sp>
          <p:nvSpPr>
            <p:cNvPr id="33837" name="Line 6"/>
            <p:cNvSpPr>
              <a:spLocks noChangeShapeType="1"/>
            </p:cNvSpPr>
            <p:nvPr/>
          </p:nvSpPr>
          <p:spPr bwMode="auto">
            <a:xfrm flipV="1">
              <a:off x="40405" y="40034"/>
              <a:ext cx="188" cy="11603"/>
            </a:xfrm>
            <a:prstGeom prst="line">
              <a:avLst/>
            </a:prstGeom>
            <a:noFill/>
            <a:ln w="38100">
              <a:solidFill>
                <a:srgbClr val="FF0000"/>
              </a:solidFill>
              <a:round/>
              <a:headEnd/>
              <a:tailEnd type="triangle" w="med" len="med"/>
            </a:ln>
          </p:spPr>
          <p:txBody>
            <a:bodyPr/>
            <a:lstStyle/>
            <a:p>
              <a:endParaRPr lang="fr-FR"/>
            </a:p>
          </p:txBody>
        </p:sp>
        <p:sp>
          <p:nvSpPr>
            <p:cNvPr id="33838" name="Text Box 103"/>
            <p:cNvSpPr txBox="1">
              <a:spLocks noChangeArrowheads="1"/>
            </p:cNvSpPr>
            <p:nvPr/>
          </p:nvSpPr>
          <p:spPr bwMode="auto">
            <a:xfrm>
              <a:off x="40593" y="48381"/>
              <a:ext cx="4134" cy="2019"/>
            </a:xfrm>
            <a:prstGeom prst="rect">
              <a:avLst/>
            </a:prstGeom>
            <a:noFill/>
            <a:ln w="9525">
              <a:noFill/>
              <a:miter lim="800000"/>
              <a:headEnd/>
              <a:tailEnd/>
            </a:ln>
          </p:spPr>
          <p:txBody>
            <a:bodyPr lIns="85954" tIns="42977" rIns="85954" bIns="42977"/>
            <a:lstStyle/>
            <a:p>
              <a:r>
                <a:rPr lang="fr-FR" sz="1600" b="1">
                  <a:solidFill>
                    <a:srgbClr val="FF0000"/>
                  </a:solidFill>
                  <a:ea typeface="Times New Roman" pitchFamily="18" charset="0"/>
                  <a:cs typeface="Arial" charset="0"/>
                </a:rPr>
                <a:t>Oui</a:t>
              </a:r>
              <a:endParaRPr lang="fr-FR" sz="1600">
                <a:ea typeface="Times New Roman" pitchFamily="18" charset="0"/>
                <a:cs typeface="Arial" charset="0"/>
              </a:endParaRPr>
            </a:p>
          </p:txBody>
        </p:sp>
        <p:sp>
          <p:nvSpPr>
            <p:cNvPr id="33839" name="Text Box 102"/>
            <p:cNvSpPr txBox="1">
              <a:spLocks noChangeArrowheads="1"/>
            </p:cNvSpPr>
            <p:nvPr/>
          </p:nvSpPr>
          <p:spPr bwMode="auto">
            <a:xfrm>
              <a:off x="53253" y="55615"/>
              <a:ext cx="5137" cy="3810"/>
            </a:xfrm>
            <a:prstGeom prst="rect">
              <a:avLst/>
            </a:prstGeom>
            <a:noFill/>
            <a:ln w="9525">
              <a:noFill/>
              <a:miter lim="800000"/>
              <a:headEnd/>
              <a:tailEnd/>
            </a:ln>
          </p:spPr>
          <p:txBody>
            <a:bodyPr lIns="85954" tIns="42977" rIns="85954" bIns="42977"/>
            <a:lstStyle/>
            <a:p>
              <a:r>
                <a:rPr lang="fr-FR" sz="1600" b="1">
                  <a:solidFill>
                    <a:srgbClr val="00FF00"/>
                  </a:solidFill>
                  <a:ea typeface="Times New Roman" pitchFamily="18" charset="0"/>
                  <a:cs typeface="Arial" charset="0"/>
                </a:rPr>
                <a:t>Non</a:t>
              </a:r>
              <a:endParaRPr lang="fr-FR" sz="1600">
                <a:ea typeface="Times New Roman" pitchFamily="18" charset="0"/>
                <a:cs typeface="Arial" charset="0"/>
              </a:endParaRPr>
            </a:p>
          </p:txBody>
        </p:sp>
        <p:sp>
          <p:nvSpPr>
            <p:cNvPr id="33840" name="Line 2"/>
            <p:cNvSpPr>
              <a:spLocks noChangeShapeType="1"/>
            </p:cNvSpPr>
            <p:nvPr/>
          </p:nvSpPr>
          <p:spPr bwMode="auto">
            <a:xfrm>
              <a:off x="52598" y="65905"/>
              <a:ext cx="0" cy="6858"/>
            </a:xfrm>
            <a:prstGeom prst="line">
              <a:avLst/>
            </a:prstGeom>
            <a:noFill/>
            <a:ln w="38100">
              <a:solidFill>
                <a:srgbClr val="000000"/>
              </a:solidFill>
              <a:round/>
              <a:headEnd/>
              <a:tailEnd type="triangle" w="med" len="med"/>
            </a:ln>
          </p:spPr>
          <p:txBody>
            <a:bodyPr/>
            <a:lstStyle/>
            <a:p>
              <a:endParaRPr lang="fr-FR"/>
            </a:p>
          </p:txBody>
        </p:sp>
      </p:grpSp>
      <p:sp>
        <p:nvSpPr>
          <p:cNvPr id="33795" name="Oval 86"/>
          <p:cNvSpPr>
            <a:spLocks noChangeArrowheads="1"/>
          </p:cNvSpPr>
          <p:nvPr/>
        </p:nvSpPr>
        <p:spPr bwMode="auto">
          <a:xfrm>
            <a:off x="687388" y="3630613"/>
            <a:ext cx="1978025" cy="847725"/>
          </a:xfrm>
          <a:prstGeom prst="ellipse">
            <a:avLst/>
          </a:prstGeom>
          <a:solidFill>
            <a:srgbClr val="BBE0E3">
              <a:alpha val="25882"/>
            </a:srgbClr>
          </a:solidFill>
          <a:ln w="9525">
            <a:solidFill>
              <a:srgbClr val="3366FF"/>
            </a:solidFill>
            <a:round/>
            <a:headEnd/>
            <a:tailEnd/>
          </a:ln>
        </p:spPr>
        <p:txBody>
          <a:bodyPr lIns="85954" tIns="42977" rIns="85954" bIns="42977" anchor="ctr"/>
          <a:lstStyle/>
          <a:p>
            <a:pPr algn="ctr"/>
            <a:endParaRPr lang="fr-FR" sz="1600" b="1">
              <a:solidFill>
                <a:srgbClr val="000000"/>
              </a:solidFill>
              <a:ea typeface="Times New Roman" pitchFamily="18" charset="0"/>
              <a:cs typeface="Arial" charset="0"/>
            </a:endParaRPr>
          </a:p>
          <a:p>
            <a:pPr algn="ctr"/>
            <a:r>
              <a:rPr lang="fr-FR" sz="1600" b="1">
                <a:solidFill>
                  <a:srgbClr val="000000"/>
                </a:solidFill>
                <a:ea typeface="Times New Roman" pitchFamily="18" charset="0"/>
                <a:cs typeface="Arial" charset="0"/>
              </a:rPr>
              <a:t>Futs</a:t>
            </a:r>
            <a:endParaRPr lang="fr-FR" sz="1600">
              <a:ea typeface="Times New Roman" pitchFamily="18" charset="0"/>
              <a:cs typeface="Arial" charset="0"/>
            </a:endParaRPr>
          </a:p>
          <a:p>
            <a:pPr algn="ctr" eaLnBrk="0" hangingPunct="0"/>
            <a:r>
              <a:rPr lang="fr-FR" sz="1600" b="1">
                <a:solidFill>
                  <a:srgbClr val="000000"/>
                </a:solidFill>
                <a:ea typeface="Times New Roman" pitchFamily="18" charset="0"/>
                <a:cs typeface="Arial" charset="0"/>
              </a:rPr>
              <a:t> </a:t>
            </a:r>
            <a:endParaRPr lang="fr-FR" sz="1600">
              <a:ea typeface="Times New Roman" pitchFamily="18" charset="0"/>
              <a:cs typeface="Arial" charset="0"/>
            </a:endParaRPr>
          </a:p>
        </p:txBody>
      </p:sp>
      <p:cxnSp>
        <p:nvCxnSpPr>
          <p:cNvPr id="56" name="Connecteur droit 55"/>
          <p:cNvCxnSpPr>
            <a:endCxn id="33802" idx="4"/>
          </p:cNvCxnSpPr>
          <p:nvPr/>
        </p:nvCxnSpPr>
        <p:spPr>
          <a:xfrm>
            <a:off x="7207250" y="1882775"/>
            <a:ext cx="0" cy="4714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droit 56"/>
          <p:cNvCxnSpPr>
            <a:endCxn id="33802" idx="6"/>
          </p:cNvCxnSpPr>
          <p:nvPr/>
        </p:nvCxnSpPr>
        <p:spPr>
          <a:xfrm flipV="1">
            <a:off x="6196013" y="1871663"/>
            <a:ext cx="2020887" cy="63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ZoneTexte 4"/>
          <p:cNvSpPr txBox="1">
            <a:spLocks noChangeArrowheads="1"/>
          </p:cNvSpPr>
          <p:nvPr/>
        </p:nvSpPr>
        <p:spPr bwMode="auto">
          <a:xfrm>
            <a:off x="1116013" y="3522663"/>
            <a:ext cx="2951162" cy="460375"/>
          </a:xfrm>
          <a:prstGeom prst="rect">
            <a:avLst/>
          </a:prstGeom>
          <a:noFill/>
          <a:ln w="9525">
            <a:noFill/>
            <a:miter lim="800000"/>
            <a:headEnd/>
            <a:tailEnd/>
          </a:ln>
        </p:spPr>
        <p:txBody>
          <a:bodyPr>
            <a:spAutoFit/>
          </a:bodyPr>
          <a:lstStyle/>
          <a:p>
            <a:r>
              <a:rPr lang="fr-FR" sz="2400"/>
              <a:t>Stockage solide</a:t>
            </a:r>
          </a:p>
        </p:txBody>
      </p:sp>
      <p:sp>
        <p:nvSpPr>
          <p:cNvPr id="35842" name="ZoneTexte 8"/>
          <p:cNvSpPr txBox="1">
            <a:spLocks noChangeArrowheads="1"/>
          </p:cNvSpPr>
          <p:nvPr/>
        </p:nvSpPr>
        <p:spPr bwMode="auto">
          <a:xfrm>
            <a:off x="5795963" y="1524000"/>
            <a:ext cx="2952750" cy="461963"/>
          </a:xfrm>
          <a:prstGeom prst="rect">
            <a:avLst/>
          </a:prstGeom>
          <a:noFill/>
          <a:ln w="9525">
            <a:noFill/>
            <a:miter lim="800000"/>
            <a:headEnd/>
            <a:tailEnd/>
          </a:ln>
        </p:spPr>
        <p:txBody>
          <a:bodyPr>
            <a:spAutoFit/>
          </a:bodyPr>
          <a:lstStyle/>
          <a:p>
            <a:r>
              <a:rPr lang="fr-FR" sz="2400"/>
              <a:t>Stockage linge</a:t>
            </a:r>
          </a:p>
        </p:txBody>
      </p:sp>
      <p:pic>
        <p:nvPicPr>
          <p:cNvPr id="35843" name="Picture 4" descr="C:\Documents and Settings\durandf\Bureau\photos cuves 2\WP_000530.jpg"/>
          <p:cNvPicPr>
            <a:picLocks noChangeAspect="1" noChangeArrowheads="1"/>
          </p:cNvPicPr>
          <p:nvPr/>
        </p:nvPicPr>
        <p:blipFill>
          <a:blip r:embed="rId3"/>
          <a:srcRect l="9729" t="24419" r="22742"/>
          <a:stretch>
            <a:fillRect/>
          </a:stretch>
        </p:blipFill>
        <p:spPr bwMode="auto">
          <a:xfrm>
            <a:off x="5338763" y="2133600"/>
            <a:ext cx="3529012" cy="4464050"/>
          </a:xfrm>
          <a:prstGeom prst="rect">
            <a:avLst/>
          </a:prstGeom>
          <a:noFill/>
          <a:ln w="9525">
            <a:noFill/>
            <a:miter lim="800000"/>
            <a:headEnd/>
            <a:tailEnd/>
          </a:ln>
        </p:spPr>
      </p:pic>
      <p:pic>
        <p:nvPicPr>
          <p:cNvPr id="35844" name="Picture 5" descr="C:\Documents and Settings\durandf\Bureau\photos cuves 2\WP_000532.jpg"/>
          <p:cNvPicPr>
            <a:picLocks noChangeAspect="1" noChangeArrowheads="1"/>
          </p:cNvPicPr>
          <p:nvPr/>
        </p:nvPicPr>
        <p:blipFill>
          <a:blip r:embed="rId4"/>
          <a:srcRect/>
          <a:stretch>
            <a:fillRect/>
          </a:stretch>
        </p:blipFill>
        <p:spPr bwMode="auto">
          <a:xfrm>
            <a:off x="396875" y="188913"/>
            <a:ext cx="4175125" cy="3132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C:\Documents and Settings\durandf\Bureau\Photos cuves MN\2013-05-14 15.14.35.jpg"/>
          <p:cNvPicPr>
            <a:picLocks noGrp="1" noChangeAspect="1" noChangeArrowheads="1"/>
          </p:cNvPicPr>
          <p:nvPr>
            <p:ph idx="1"/>
          </p:nvPr>
        </p:nvPicPr>
        <p:blipFill>
          <a:blip r:embed="rId2"/>
          <a:srcRect/>
          <a:stretch>
            <a:fillRect/>
          </a:stretch>
        </p:blipFill>
        <p:spPr>
          <a:xfrm>
            <a:off x="2916238" y="985838"/>
            <a:ext cx="6000750" cy="4500562"/>
          </a:xfrm>
        </p:spPr>
      </p:pic>
      <p:cxnSp>
        <p:nvCxnSpPr>
          <p:cNvPr id="5" name="Connecteur droit avec flèche 4"/>
          <p:cNvCxnSpPr/>
          <p:nvPr/>
        </p:nvCxnSpPr>
        <p:spPr>
          <a:xfrm>
            <a:off x="7292975" y="373063"/>
            <a:ext cx="0" cy="12239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2771775" y="3829050"/>
            <a:ext cx="71913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892" name="ZoneTexte 7"/>
          <p:cNvSpPr txBox="1">
            <a:spLocks noChangeArrowheads="1"/>
          </p:cNvSpPr>
          <p:nvPr/>
        </p:nvSpPr>
        <p:spPr bwMode="auto">
          <a:xfrm>
            <a:off x="2771775" y="103188"/>
            <a:ext cx="3625850" cy="430212"/>
          </a:xfrm>
          <a:prstGeom prst="rect">
            <a:avLst/>
          </a:prstGeom>
          <a:noFill/>
          <a:ln w="9525">
            <a:noFill/>
            <a:miter lim="800000"/>
            <a:headEnd/>
            <a:tailEnd/>
          </a:ln>
        </p:spPr>
        <p:txBody>
          <a:bodyPr>
            <a:spAutoFit/>
          </a:bodyPr>
          <a:lstStyle/>
          <a:p>
            <a:r>
              <a:rPr lang="fr-FR" sz="2200"/>
              <a:t>Electronique de comptage</a:t>
            </a:r>
          </a:p>
        </p:txBody>
      </p:sp>
      <p:sp>
        <p:nvSpPr>
          <p:cNvPr id="37893" name="ZoneTexte 9"/>
          <p:cNvSpPr txBox="1">
            <a:spLocks noChangeArrowheads="1"/>
          </p:cNvSpPr>
          <p:nvPr/>
        </p:nvSpPr>
        <p:spPr bwMode="auto">
          <a:xfrm>
            <a:off x="107950" y="3644900"/>
            <a:ext cx="2797175" cy="431800"/>
          </a:xfrm>
          <a:prstGeom prst="rect">
            <a:avLst/>
          </a:prstGeom>
          <a:noFill/>
          <a:ln w="9525">
            <a:noFill/>
            <a:miter lim="800000"/>
            <a:headEnd/>
            <a:tailEnd/>
          </a:ln>
        </p:spPr>
        <p:txBody>
          <a:bodyPr>
            <a:spAutoFit/>
          </a:bodyPr>
          <a:lstStyle/>
          <a:p>
            <a:r>
              <a:rPr lang="fr-FR" sz="2200"/>
              <a:t>Détecteur en sortie</a:t>
            </a:r>
          </a:p>
        </p:txBody>
      </p:sp>
      <p:cxnSp>
        <p:nvCxnSpPr>
          <p:cNvPr id="11" name="Connecteur droit 10"/>
          <p:cNvCxnSpPr/>
          <p:nvPr/>
        </p:nvCxnSpPr>
        <p:spPr>
          <a:xfrm>
            <a:off x="6429375" y="373063"/>
            <a:ext cx="863600" cy="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37895" name="ZoneTexte 11"/>
          <p:cNvSpPr txBox="1">
            <a:spLocks noChangeArrowheads="1"/>
          </p:cNvSpPr>
          <p:nvPr/>
        </p:nvSpPr>
        <p:spPr bwMode="auto">
          <a:xfrm>
            <a:off x="2051050" y="5589588"/>
            <a:ext cx="6913563" cy="768350"/>
          </a:xfrm>
          <a:prstGeom prst="rect">
            <a:avLst/>
          </a:prstGeom>
          <a:noFill/>
          <a:ln w="9525">
            <a:noFill/>
            <a:miter lim="800000"/>
            <a:headEnd/>
            <a:tailEnd/>
          </a:ln>
        </p:spPr>
        <p:txBody>
          <a:bodyPr>
            <a:spAutoFit/>
          </a:bodyPr>
          <a:lstStyle/>
          <a:p>
            <a:pPr algn="ctr"/>
            <a:r>
              <a:rPr lang="fr-FR" sz="2200"/>
              <a:t>Contrôle de l’ensemble des déchets à la sortie unique de l’établissement devant détecteur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750" y="274638"/>
            <a:ext cx="7920038" cy="1425575"/>
          </a:xfrm>
        </p:spPr>
        <p:txBody>
          <a:bodyPr rtlCol="0">
            <a:normAutofit fontScale="90000"/>
          </a:bodyPr>
          <a:lstStyle/>
          <a:p>
            <a:pPr fontAlgn="auto">
              <a:spcAft>
                <a:spcPts val="0"/>
              </a:spcAft>
              <a:defRPr/>
            </a:pPr>
            <a:r>
              <a:rPr lang="fr-FR" dirty="0" smtClean="0"/>
              <a:t>Déchets solides diagnostiques </a:t>
            </a:r>
            <a:endParaRPr lang="fr-FR" dirty="0"/>
          </a:p>
        </p:txBody>
      </p:sp>
      <p:sp>
        <p:nvSpPr>
          <p:cNvPr id="38914" name="Espace réservé du contenu 2"/>
          <p:cNvSpPr>
            <a:spLocks noGrp="1"/>
          </p:cNvSpPr>
          <p:nvPr>
            <p:ph idx="1"/>
          </p:nvPr>
        </p:nvSpPr>
        <p:spPr>
          <a:xfrm>
            <a:off x="539750" y="1844675"/>
            <a:ext cx="7920038" cy="4176713"/>
          </a:xfrm>
        </p:spPr>
        <p:txBody>
          <a:bodyPr/>
          <a:lstStyle/>
          <a:p>
            <a:pPr marL="514350" indent="-514350">
              <a:buFont typeface="Arial" charset="0"/>
              <a:buAutoNum type="arabicPeriod"/>
            </a:pPr>
            <a:r>
              <a:rPr lang="fr-FR" smtClean="0"/>
              <a:t>Déchets journaliers,</a:t>
            </a:r>
          </a:p>
          <a:p>
            <a:pPr marL="514350" indent="-514350">
              <a:buFont typeface="Arial" charset="0"/>
              <a:buAutoNum type="arabicPeriod"/>
            </a:pPr>
            <a:r>
              <a:rPr lang="fr-FR" smtClean="0"/>
              <a:t>Déchets hebdomadaires,</a:t>
            </a:r>
          </a:p>
          <a:p>
            <a:pPr marL="514350" indent="-514350">
              <a:buFont typeface="Arial" charset="0"/>
              <a:buAutoNum type="arabicPeriod"/>
            </a:pPr>
            <a:r>
              <a:rPr lang="fr-FR" smtClean="0"/>
              <a:t>Déchets mensuels</a:t>
            </a:r>
          </a:p>
          <a:p>
            <a:pPr marL="514350" indent="-514350">
              <a:buFont typeface="Arial" charset="0"/>
              <a:buAutoNum type="arabicPeriod"/>
            </a:pPr>
            <a:endParaRPr lang="fr-FR"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750" y="1844675"/>
            <a:ext cx="7920038" cy="4176713"/>
          </a:xfrm>
        </p:spPr>
        <p:txBody>
          <a:bodyPr rtlCol="0">
            <a:normAutofit/>
          </a:bodyPr>
          <a:lstStyle/>
          <a:p>
            <a:pPr fontAlgn="auto">
              <a:spcAft>
                <a:spcPts val="0"/>
              </a:spcAft>
              <a:buFont typeface="Arial" pitchFamily="34" charset="0"/>
              <a:buChar char="•"/>
              <a:defRPr/>
            </a:pPr>
            <a:r>
              <a:rPr lang="fr-FR" sz="2400" dirty="0" smtClean="0"/>
              <a:t>Ce sont l’ensemble des déchets produits dans le service (en zone et hors zone réglementée) et qui logiquement ne devraient pas être contaminés:</a:t>
            </a:r>
          </a:p>
          <a:p>
            <a:pPr lvl="1" fontAlgn="auto">
              <a:spcAft>
                <a:spcPts val="0"/>
              </a:spcAft>
              <a:buFont typeface="Arial" pitchFamily="34" charset="0"/>
              <a:buChar char="–"/>
              <a:defRPr/>
            </a:pPr>
            <a:r>
              <a:rPr lang="fr-FR" sz="2000" dirty="0" smtClean="0"/>
              <a:t>Poubelles ménagères  et poubelles DASRI,</a:t>
            </a:r>
          </a:p>
          <a:p>
            <a:pPr lvl="1" fontAlgn="auto">
              <a:spcAft>
                <a:spcPts val="0"/>
              </a:spcAft>
              <a:buFont typeface="Arial" pitchFamily="34" charset="0"/>
              <a:buChar char="–"/>
              <a:defRPr/>
            </a:pPr>
            <a:r>
              <a:rPr lang="fr-FR" sz="2000" dirty="0" smtClean="0"/>
              <a:t>Emballages,</a:t>
            </a:r>
          </a:p>
          <a:p>
            <a:pPr lvl="1" fontAlgn="auto">
              <a:spcAft>
                <a:spcPts val="0"/>
              </a:spcAft>
              <a:buFont typeface="Arial" pitchFamily="34" charset="0"/>
              <a:buChar char="–"/>
              <a:defRPr/>
            </a:pPr>
            <a:r>
              <a:rPr lang="fr-FR" sz="2000" dirty="0" smtClean="0"/>
              <a:t>Déchets après collation…</a:t>
            </a:r>
          </a:p>
          <a:p>
            <a:pPr marL="0" indent="0" fontAlgn="auto">
              <a:spcAft>
                <a:spcPts val="0"/>
              </a:spcAft>
              <a:buFont typeface="Arial" pitchFamily="34" charset="0"/>
              <a:buNone/>
              <a:defRPr/>
            </a:pPr>
            <a:endParaRPr lang="fr-FR" sz="2400" dirty="0" smtClean="0"/>
          </a:p>
          <a:p>
            <a:pPr fontAlgn="auto">
              <a:spcAft>
                <a:spcPts val="0"/>
              </a:spcAft>
              <a:buFont typeface="Arial" pitchFamily="34" charset="0"/>
              <a:buChar char="•"/>
              <a:defRPr/>
            </a:pPr>
            <a:r>
              <a:rPr lang="fr-FR" sz="2400" dirty="0" smtClean="0"/>
              <a:t>Récoltés dans des poubelles non plombées, </a:t>
            </a:r>
            <a:endParaRPr lang="fr-FR" sz="2400" dirty="0"/>
          </a:p>
        </p:txBody>
      </p:sp>
      <p:sp>
        <p:nvSpPr>
          <p:cNvPr id="39938" name="Titre 1"/>
          <p:cNvSpPr txBox="1">
            <a:spLocks/>
          </p:cNvSpPr>
          <p:nvPr/>
        </p:nvSpPr>
        <p:spPr bwMode="auto">
          <a:xfrm>
            <a:off x="692150" y="427038"/>
            <a:ext cx="7920038" cy="1425575"/>
          </a:xfrm>
          <a:prstGeom prst="rect">
            <a:avLst/>
          </a:prstGeom>
          <a:noFill/>
          <a:ln w="9525">
            <a:noFill/>
            <a:miter lim="800000"/>
            <a:headEnd/>
            <a:tailEnd/>
          </a:ln>
        </p:spPr>
        <p:txBody>
          <a:bodyPr anchor="ctr"/>
          <a:lstStyle/>
          <a:p>
            <a:pPr algn="r"/>
            <a:r>
              <a:rPr lang="fr-FR" sz="4400" b="1">
                <a:solidFill>
                  <a:srgbClr val="262626"/>
                </a:solidFill>
              </a:rPr>
              <a:t>Déchets journaliers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750" y="1844675"/>
            <a:ext cx="7920038" cy="4176713"/>
          </a:xfrm>
        </p:spPr>
        <p:txBody>
          <a:bodyPr rtlCol="0">
            <a:normAutofit/>
          </a:bodyPr>
          <a:lstStyle/>
          <a:p>
            <a:pPr fontAlgn="auto">
              <a:spcAft>
                <a:spcPts val="0"/>
              </a:spcAft>
              <a:buFont typeface="Arial" pitchFamily="34" charset="0"/>
              <a:buChar char="•"/>
              <a:defRPr/>
            </a:pPr>
            <a:r>
              <a:rPr lang="fr-FR" sz="2400" dirty="0" smtClean="0"/>
              <a:t>Toutes les poubelles en sac sont récoltées dans un chariot par l’ASH en fin de journée, </a:t>
            </a:r>
          </a:p>
          <a:p>
            <a:pPr marL="0" indent="0" fontAlgn="auto">
              <a:spcAft>
                <a:spcPts val="0"/>
              </a:spcAft>
              <a:buFont typeface="Arial" pitchFamily="34" charset="0"/>
              <a:buNone/>
              <a:defRPr/>
            </a:pPr>
            <a:endParaRPr lang="fr-FR" sz="2400" dirty="0" smtClean="0"/>
          </a:p>
          <a:p>
            <a:pPr fontAlgn="auto">
              <a:spcAft>
                <a:spcPts val="0"/>
              </a:spcAft>
              <a:buFont typeface="Arial" pitchFamily="34" charset="0"/>
              <a:buChar char="•"/>
              <a:defRPr/>
            </a:pPr>
            <a:r>
              <a:rPr lang="fr-FR" sz="2400" dirty="0" smtClean="0"/>
              <a:t>Transférées vers le spectromètre, </a:t>
            </a:r>
            <a:endParaRPr lang="fr-FR" sz="2400" dirty="0"/>
          </a:p>
        </p:txBody>
      </p:sp>
      <p:sp>
        <p:nvSpPr>
          <p:cNvPr id="40962" name="Titre 1"/>
          <p:cNvSpPr txBox="1">
            <a:spLocks/>
          </p:cNvSpPr>
          <p:nvPr/>
        </p:nvSpPr>
        <p:spPr bwMode="auto">
          <a:xfrm>
            <a:off x="692150" y="427038"/>
            <a:ext cx="7920038" cy="1425575"/>
          </a:xfrm>
          <a:prstGeom prst="rect">
            <a:avLst/>
          </a:prstGeom>
          <a:noFill/>
          <a:ln w="9525">
            <a:noFill/>
            <a:miter lim="800000"/>
            <a:headEnd/>
            <a:tailEnd/>
          </a:ln>
        </p:spPr>
        <p:txBody>
          <a:bodyPr anchor="ctr"/>
          <a:lstStyle/>
          <a:p>
            <a:pPr algn="r"/>
            <a:r>
              <a:rPr lang="fr-FR" sz="4400" b="1">
                <a:solidFill>
                  <a:srgbClr val="262626"/>
                </a:solidFill>
              </a:rPr>
              <a:t>Conditionnement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re 1"/>
          <p:cNvSpPr>
            <a:spLocks noGrp="1"/>
          </p:cNvSpPr>
          <p:nvPr>
            <p:ph type="title"/>
          </p:nvPr>
        </p:nvSpPr>
        <p:spPr>
          <a:xfrm>
            <a:off x="539750" y="274638"/>
            <a:ext cx="7920038" cy="1425575"/>
          </a:xfrm>
        </p:spPr>
        <p:txBody>
          <a:bodyPr/>
          <a:lstStyle/>
          <a:p>
            <a:endParaRPr lang="fr-FR" smtClean="0"/>
          </a:p>
        </p:txBody>
      </p:sp>
      <p:sp>
        <p:nvSpPr>
          <p:cNvPr id="41986" name="Espace réservé du contenu 2"/>
          <p:cNvSpPr>
            <a:spLocks noGrp="1"/>
          </p:cNvSpPr>
          <p:nvPr>
            <p:ph idx="1"/>
          </p:nvPr>
        </p:nvSpPr>
        <p:spPr>
          <a:xfrm>
            <a:off x="539750" y="1844675"/>
            <a:ext cx="7920038" cy="4176713"/>
          </a:xfrm>
        </p:spPr>
        <p:txBody>
          <a:bodyPr/>
          <a:lstStyle/>
          <a:p>
            <a:endParaRPr lang="fr-FR" smtClean="0"/>
          </a:p>
        </p:txBody>
      </p:sp>
      <p:pic>
        <p:nvPicPr>
          <p:cNvPr id="41987" name="Picture 2"/>
          <p:cNvPicPr>
            <a:picLocks noChangeAspect="1" noChangeArrowheads="1"/>
          </p:cNvPicPr>
          <p:nvPr/>
        </p:nvPicPr>
        <p:blipFill>
          <a:blip r:embed="rId2"/>
          <a:srcRect/>
          <a:stretch>
            <a:fillRect/>
          </a:stretch>
        </p:blipFill>
        <p:spPr bwMode="auto">
          <a:xfrm>
            <a:off x="71438" y="333375"/>
            <a:ext cx="9072562" cy="6289675"/>
          </a:xfrm>
          <a:prstGeom prst="rect">
            <a:avLst/>
          </a:prstGeom>
          <a:noFill/>
          <a:ln w="9525">
            <a:noFill/>
            <a:miter lim="800000"/>
            <a:headEnd/>
            <a:tailEnd/>
          </a:ln>
        </p:spPr>
      </p:pic>
      <p:cxnSp>
        <p:nvCxnSpPr>
          <p:cNvPr id="6" name="Connecteur droit avec flèche 5"/>
          <p:cNvCxnSpPr/>
          <p:nvPr/>
        </p:nvCxnSpPr>
        <p:spPr>
          <a:xfrm flipH="1">
            <a:off x="7216775" y="6308725"/>
            <a:ext cx="7874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8004175" y="5876925"/>
            <a:ext cx="0" cy="43180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41990" name="ZoneTexte 18"/>
          <p:cNvSpPr txBox="1">
            <a:spLocks noChangeArrowheads="1"/>
          </p:cNvSpPr>
          <p:nvPr/>
        </p:nvSpPr>
        <p:spPr bwMode="auto">
          <a:xfrm>
            <a:off x="7610475" y="5508625"/>
            <a:ext cx="1582738" cy="368300"/>
          </a:xfrm>
          <a:prstGeom prst="rect">
            <a:avLst/>
          </a:prstGeom>
          <a:noFill/>
          <a:ln w="9525">
            <a:noFill/>
            <a:miter lim="800000"/>
            <a:headEnd/>
            <a:tailEnd/>
          </a:ln>
        </p:spPr>
        <p:txBody>
          <a:bodyPr>
            <a:spAutoFit/>
          </a:bodyPr>
          <a:lstStyle/>
          <a:p>
            <a:r>
              <a:rPr lang="fr-FR"/>
              <a:t>Spectromètre</a:t>
            </a:r>
          </a:p>
        </p:txBody>
      </p:sp>
      <p:cxnSp>
        <p:nvCxnSpPr>
          <p:cNvPr id="21" name="Connecteur droit 20"/>
          <p:cNvCxnSpPr/>
          <p:nvPr/>
        </p:nvCxnSpPr>
        <p:spPr>
          <a:xfrm flipV="1">
            <a:off x="6491288" y="1989138"/>
            <a:ext cx="0" cy="2808287"/>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H="1">
            <a:off x="3395663" y="1989138"/>
            <a:ext cx="3095625" cy="0"/>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3492500" y="2060575"/>
            <a:ext cx="3024188" cy="3168650"/>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6491288" y="5229225"/>
            <a:ext cx="0" cy="1008063"/>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6491288" y="6308725"/>
            <a:ext cx="541337" cy="4763"/>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4340" name="Plaque 14339"/>
          <p:cNvSpPr/>
          <p:nvPr/>
        </p:nvSpPr>
        <p:spPr>
          <a:xfrm>
            <a:off x="7000875" y="6254750"/>
            <a:ext cx="215900" cy="107950"/>
          </a:xfrm>
          <a:prstGeom prst="beve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cxnSp>
        <p:nvCxnSpPr>
          <p:cNvPr id="39" name="Connecteur droit 38"/>
          <p:cNvCxnSpPr/>
          <p:nvPr/>
        </p:nvCxnSpPr>
        <p:spPr>
          <a:xfrm>
            <a:off x="661988" y="5199063"/>
            <a:ext cx="539750" cy="0"/>
          </a:xfrm>
          <a:prstGeom prst="line">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1998" name="ZoneTexte 14345"/>
          <p:cNvSpPr txBox="1">
            <a:spLocks noChangeArrowheads="1"/>
          </p:cNvSpPr>
          <p:nvPr/>
        </p:nvSpPr>
        <p:spPr bwMode="auto">
          <a:xfrm>
            <a:off x="1284288" y="4852988"/>
            <a:ext cx="3168650" cy="646112"/>
          </a:xfrm>
          <a:prstGeom prst="rect">
            <a:avLst/>
          </a:prstGeom>
          <a:noFill/>
          <a:ln w="9525">
            <a:noFill/>
            <a:miter lim="800000"/>
            <a:headEnd/>
            <a:tailEnd/>
          </a:ln>
        </p:spPr>
        <p:txBody>
          <a:bodyPr>
            <a:spAutoFit/>
          </a:bodyPr>
          <a:lstStyle/>
          <a:p>
            <a:r>
              <a:rPr lang="fr-FR"/>
              <a:t>Circuit de ramassage des déchets journaliers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p:cNvPicPr>
            <a:picLocks noChangeAspect="1" noChangeArrowheads="1"/>
          </p:cNvPicPr>
          <p:nvPr/>
        </p:nvPicPr>
        <p:blipFill>
          <a:blip r:embed="rId3"/>
          <a:srcRect/>
          <a:stretch>
            <a:fillRect/>
          </a:stretch>
        </p:blipFill>
        <p:spPr bwMode="auto">
          <a:xfrm>
            <a:off x="1042988" y="0"/>
            <a:ext cx="7416800" cy="6669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4"/>
          <p:cNvSpPr>
            <a:spLocks noChangeArrowheads="1"/>
          </p:cNvSpPr>
          <p:nvPr/>
        </p:nvSpPr>
        <p:spPr bwMode="auto">
          <a:xfrm>
            <a:off x="152400" y="152400"/>
            <a:ext cx="9144000" cy="0"/>
          </a:xfrm>
          <a:prstGeom prst="rect">
            <a:avLst/>
          </a:prstGeom>
          <a:noFill/>
          <a:ln w="9525">
            <a:noFill/>
            <a:miter lim="800000"/>
            <a:headEnd/>
            <a:tailEnd/>
          </a:ln>
        </p:spPr>
        <p:txBody>
          <a:bodyPr wrap="none" anchor="ctr">
            <a:spAutoFit/>
          </a:bodyPr>
          <a:lstStyle/>
          <a:p>
            <a:endParaRPr lang="fr-FR"/>
          </a:p>
        </p:txBody>
      </p:sp>
      <p:grpSp>
        <p:nvGrpSpPr>
          <p:cNvPr id="45058" name="Group 1"/>
          <p:cNvGrpSpPr>
            <a:grpSpLocks noChangeAspect="1"/>
          </p:cNvGrpSpPr>
          <p:nvPr/>
        </p:nvGrpSpPr>
        <p:grpSpPr bwMode="auto">
          <a:xfrm>
            <a:off x="744538" y="-22225"/>
            <a:ext cx="7418387" cy="9258300"/>
            <a:chOff x="719" y="1303"/>
            <a:chExt cx="10868" cy="14580"/>
          </a:xfrm>
        </p:grpSpPr>
        <p:sp>
          <p:nvSpPr>
            <p:cNvPr id="45065" name="AutoShape 23"/>
            <p:cNvSpPr>
              <a:spLocks noChangeAspect="1" noChangeArrowheads="1" noTextEdit="1"/>
            </p:cNvSpPr>
            <p:nvPr/>
          </p:nvSpPr>
          <p:spPr bwMode="auto">
            <a:xfrm>
              <a:off x="719" y="1303"/>
              <a:ext cx="10868" cy="14580"/>
            </a:xfrm>
            <a:prstGeom prst="rect">
              <a:avLst/>
            </a:prstGeom>
            <a:noFill/>
            <a:ln w="9525">
              <a:noFill/>
              <a:miter lim="800000"/>
              <a:headEnd/>
              <a:tailEnd/>
            </a:ln>
          </p:spPr>
          <p:txBody>
            <a:bodyPr/>
            <a:lstStyle/>
            <a:p>
              <a:endParaRPr lang="fr-FR"/>
            </a:p>
          </p:txBody>
        </p:sp>
        <p:sp>
          <p:nvSpPr>
            <p:cNvPr id="45066" name="AutoShape 22"/>
            <p:cNvSpPr>
              <a:spLocks noChangeArrowheads="1"/>
            </p:cNvSpPr>
            <p:nvPr/>
          </p:nvSpPr>
          <p:spPr bwMode="auto">
            <a:xfrm>
              <a:off x="1549" y="3224"/>
              <a:ext cx="2700" cy="1656"/>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temporaire dans le local déchet durant 48h</a:t>
              </a:r>
              <a:endParaRPr lang="fr-FR" sz="1600"/>
            </a:p>
            <a:p>
              <a:pPr eaLnBrk="0" hangingPunct="0"/>
              <a:endParaRPr lang="fr-FR" sz="1600"/>
            </a:p>
          </p:txBody>
        </p:sp>
        <p:sp>
          <p:nvSpPr>
            <p:cNvPr id="45067" name="AutoShape 21"/>
            <p:cNvSpPr>
              <a:spLocks noChangeArrowheads="1"/>
            </p:cNvSpPr>
            <p:nvPr/>
          </p:nvSpPr>
          <p:spPr bwMode="auto">
            <a:xfrm>
              <a:off x="1624" y="1598"/>
              <a:ext cx="2520" cy="72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Serpillères</a:t>
              </a:r>
              <a:endParaRPr lang="fr-FR" sz="1600"/>
            </a:p>
          </p:txBody>
        </p:sp>
        <p:sp>
          <p:nvSpPr>
            <p:cNvPr id="45068" name="AutoShape 20"/>
            <p:cNvSpPr>
              <a:spLocks noChangeArrowheads="1"/>
            </p:cNvSpPr>
            <p:nvPr/>
          </p:nvSpPr>
          <p:spPr bwMode="auto">
            <a:xfrm>
              <a:off x="5044" y="4474"/>
              <a:ext cx="4447" cy="2213"/>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Contamination</a:t>
              </a:r>
              <a:endParaRPr lang="fr-FR" sz="1600"/>
            </a:p>
            <a:p>
              <a:pPr algn="ctr" eaLnBrk="0" hangingPunct="0"/>
              <a:r>
                <a:rPr lang="fr-FR" sz="1600">
                  <a:cs typeface="Times New Roman" pitchFamily="18" charset="0"/>
                </a:rPr>
                <a:t>Sortie service</a:t>
              </a:r>
              <a:endParaRPr lang="fr-FR" sz="1600"/>
            </a:p>
          </p:txBody>
        </p:sp>
        <p:sp>
          <p:nvSpPr>
            <p:cNvPr id="45069" name="Text Box 19"/>
            <p:cNvSpPr txBox="1">
              <a:spLocks noChangeArrowheads="1"/>
            </p:cNvSpPr>
            <p:nvPr/>
          </p:nvSpPr>
          <p:spPr bwMode="auto">
            <a:xfrm>
              <a:off x="4222" y="5044"/>
              <a:ext cx="900" cy="540"/>
            </a:xfrm>
            <a:prstGeom prst="rect">
              <a:avLst/>
            </a:prstGeom>
            <a:noFill/>
            <a:ln w="9525">
              <a:noFill/>
              <a:miter lim="800000"/>
              <a:headEnd/>
              <a:tailEnd/>
            </a:ln>
          </p:spPr>
          <p:txBody>
            <a:bodyPr/>
            <a:lstStyle/>
            <a:p>
              <a:pPr algn="ctr"/>
              <a:r>
                <a:rPr lang="fr-FR" sz="1600">
                  <a:solidFill>
                    <a:srgbClr val="FF0000"/>
                  </a:solidFill>
                  <a:cs typeface="Times New Roman" pitchFamily="18" charset="0"/>
                </a:rPr>
                <a:t>OUI</a:t>
              </a:r>
              <a:endParaRPr lang="fr-FR" sz="1600"/>
            </a:p>
          </p:txBody>
        </p:sp>
        <p:sp>
          <p:nvSpPr>
            <p:cNvPr id="45070" name="Text Box 18"/>
            <p:cNvSpPr txBox="1">
              <a:spLocks noChangeArrowheads="1"/>
            </p:cNvSpPr>
            <p:nvPr/>
          </p:nvSpPr>
          <p:spPr bwMode="auto">
            <a:xfrm>
              <a:off x="8291" y="6687"/>
              <a:ext cx="2783" cy="887"/>
            </a:xfrm>
            <a:prstGeom prst="rect">
              <a:avLst/>
            </a:prstGeom>
            <a:noFill/>
            <a:ln w="9525">
              <a:noFill/>
              <a:miter lim="800000"/>
              <a:headEnd/>
              <a:tailEnd/>
            </a:ln>
          </p:spPr>
          <p:txBody>
            <a:bodyPr/>
            <a:lstStyle/>
            <a:p>
              <a:r>
                <a:rPr lang="fr-FR" sz="1600">
                  <a:solidFill>
                    <a:srgbClr val="00FF00"/>
                  </a:solidFill>
                  <a:cs typeface="Times New Roman" pitchFamily="18" charset="0"/>
                </a:rPr>
                <a:t>NON                   Papiers, lingettes</a:t>
              </a:r>
              <a:endParaRPr lang="fr-FR" sz="1600"/>
            </a:p>
          </p:txBody>
        </p:sp>
        <p:sp>
          <p:nvSpPr>
            <p:cNvPr id="45071" name="AutoShape 17"/>
            <p:cNvSpPr>
              <a:spLocks noChangeArrowheads="1"/>
            </p:cNvSpPr>
            <p:nvPr/>
          </p:nvSpPr>
          <p:spPr bwMode="auto">
            <a:xfrm>
              <a:off x="7587" y="8152"/>
              <a:ext cx="3600" cy="1918"/>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Via portique</a:t>
              </a:r>
              <a:endParaRPr lang="fr-FR" sz="1600"/>
            </a:p>
          </p:txBody>
        </p:sp>
        <p:sp>
          <p:nvSpPr>
            <p:cNvPr id="45072" name="AutoShape 16"/>
            <p:cNvSpPr>
              <a:spLocks noChangeArrowheads="1"/>
            </p:cNvSpPr>
            <p:nvPr/>
          </p:nvSpPr>
          <p:spPr bwMode="auto">
            <a:xfrm>
              <a:off x="8089" y="11039"/>
              <a:ext cx="2520" cy="911"/>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Incinérateur Toulon</a:t>
              </a:r>
              <a:endParaRPr lang="fr-FR" sz="1600"/>
            </a:p>
          </p:txBody>
        </p:sp>
        <p:sp>
          <p:nvSpPr>
            <p:cNvPr id="45073" name="AutoShape 13"/>
            <p:cNvSpPr>
              <a:spLocks noChangeArrowheads="1"/>
            </p:cNvSpPr>
            <p:nvPr/>
          </p:nvSpPr>
          <p:spPr bwMode="auto">
            <a:xfrm>
              <a:off x="9019" y="2318"/>
              <a:ext cx="2520" cy="1019"/>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Papiers, lingettes</a:t>
              </a:r>
              <a:endParaRPr lang="fr-FR" sz="1600"/>
            </a:p>
          </p:txBody>
        </p:sp>
        <p:sp>
          <p:nvSpPr>
            <p:cNvPr id="45074" name="Line 11"/>
            <p:cNvSpPr>
              <a:spLocks noChangeShapeType="1"/>
            </p:cNvSpPr>
            <p:nvPr/>
          </p:nvSpPr>
          <p:spPr bwMode="auto">
            <a:xfrm>
              <a:off x="2878" y="2318"/>
              <a:ext cx="21" cy="906"/>
            </a:xfrm>
            <a:prstGeom prst="line">
              <a:avLst/>
            </a:prstGeom>
            <a:noFill/>
            <a:ln w="9525">
              <a:solidFill>
                <a:srgbClr val="000000"/>
              </a:solidFill>
              <a:round/>
              <a:headEnd/>
              <a:tailEnd type="triangle" w="med" len="med"/>
            </a:ln>
          </p:spPr>
          <p:txBody>
            <a:bodyPr/>
            <a:lstStyle/>
            <a:p>
              <a:endParaRPr lang="fr-FR"/>
            </a:p>
          </p:txBody>
        </p:sp>
        <p:cxnSp>
          <p:nvCxnSpPr>
            <p:cNvPr id="45075" name="AutoShape 10"/>
            <p:cNvCxnSpPr>
              <a:cxnSpLocks noChangeShapeType="1"/>
            </p:cNvCxnSpPr>
            <p:nvPr/>
          </p:nvCxnSpPr>
          <p:spPr bwMode="auto">
            <a:xfrm>
              <a:off x="1306" y="5583"/>
              <a:ext cx="3843" cy="1"/>
            </a:xfrm>
            <a:prstGeom prst="bentConnector3">
              <a:avLst>
                <a:gd name="adj1" fmla="val 49986"/>
              </a:avLst>
            </a:prstGeom>
            <a:noFill/>
            <a:ln w="38100">
              <a:solidFill>
                <a:srgbClr val="FF0000"/>
              </a:solidFill>
              <a:miter lim="800000"/>
              <a:headEnd type="triangle" w="med" len="med"/>
              <a:tailEnd/>
            </a:ln>
          </p:spPr>
        </p:cxnSp>
        <p:cxnSp>
          <p:nvCxnSpPr>
            <p:cNvPr id="45076" name="AutoShape 9"/>
            <p:cNvCxnSpPr>
              <a:cxnSpLocks noChangeShapeType="1"/>
            </p:cNvCxnSpPr>
            <p:nvPr/>
          </p:nvCxnSpPr>
          <p:spPr bwMode="auto">
            <a:xfrm rot="5400000">
              <a:off x="8751" y="4055"/>
              <a:ext cx="2246" cy="810"/>
            </a:xfrm>
            <a:prstGeom prst="bentConnector2">
              <a:avLst/>
            </a:prstGeom>
            <a:noFill/>
            <a:ln w="9525">
              <a:solidFill>
                <a:srgbClr val="000000"/>
              </a:solidFill>
              <a:miter lim="800000"/>
              <a:headEnd/>
              <a:tailEnd type="triangle" w="med" len="med"/>
            </a:ln>
          </p:spPr>
        </p:cxnSp>
        <p:cxnSp>
          <p:nvCxnSpPr>
            <p:cNvPr id="45077" name="AutoShape 8"/>
            <p:cNvCxnSpPr>
              <a:cxnSpLocks noChangeShapeType="1"/>
            </p:cNvCxnSpPr>
            <p:nvPr/>
          </p:nvCxnSpPr>
          <p:spPr bwMode="auto">
            <a:xfrm rot="5400000" flipH="1">
              <a:off x="5556" y="2762"/>
              <a:ext cx="406" cy="3017"/>
            </a:xfrm>
            <a:prstGeom prst="bentConnector2">
              <a:avLst/>
            </a:prstGeom>
            <a:noFill/>
            <a:ln w="9525">
              <a:solidFill>
                <a:srgbClr val="000000"/>
              </a:solidFill>
              <a:miter lim="800000"/>
              <a:headEnd type="triangle" w="med" len="med"/>
              <a:tailEnd/>
            </a:ln>
          </p:spPr>
        </p:cxnSp>
        <p:sp>
          <p:nvSpPr>
            <p:cNvPr id="45078" name="Text Box 7"/>
            <p:cNvSpPr txBox="1">
              <a:spLocks noChangeArrowheads="1"/>
            </p:cNvSpPr>
            <p:nvPr/>
          </p:nvSpPr>
          <p:spPr bwMode="auto">
            <a:xfrm>
              <a:off x="9470" y="10267"/>
              <a:ext cx="971" cy="540"/>
            </a:xfrm>
            <a:prstGeom prst="rect">
              <a:avLst/>
            </a:prstGeom>
            <a:noFill/>
            <a:ln w="9525">
              <a:noFill/>
              <a:miter lim="800000"/>
              <a:headEnd/>
              <a:tailEnd/>
            </a:ln>
          </p:spPr>
          <p:txBody>
            <a:bodyPr/>
            <a:lstStyle/>
            <a:p>
              <a:r>
                <a:rPr lang="fr-FR" sz="1600">
                  <a:solidFill>
                    <a:srgbClr val="00FF00"/>
                  </a:solidFill>
                  <a:cs typeface="Times New Roman" pitchFamily="18" charset="0"/>
                </a:rPr>
                <a:t>NON</a:t>
              </a:r>
              <a:endParaRPr lang="fr-FR" sz="1600"/>
            </a:p>
          </p:txBody>
        </p:sp>
        <p:sp>
          <p:nvSpPr>
            <p:cNvPr id="45079" name="Text Box 6"/>
            <p:cNvSpPr txBox="1">
              <a:spLocks noChangeArrowheads="1"/>
            </p:cNvSpPr>
            <p:nvPr/>
          </p:nvSpPr>
          <p:spPr bwMode="auto">
            <a:xfrm>
              <a:off x="4222" y="6696"/>
              <a:ext cx="2465" cy="760"/>
            </a:xfrm>
            <a:prstGeom prst="rect">
              <a:avLst/>
            </a:prstGeom>
            <a:noFill/>
            <a:ln w="9525">
              <a:noFill/>
              <a:miter lim="800000"/>
              <a:headEnd/>
              <a:tailEnd/>
            </a:ln>
          </p:spPr>
          <p:txBody>
            <a:bodyPr/>
            <a:lstStyle/>
            <a:p>
              <a:r>
                <a:rPr lang="fr-FR" sz="1600">
                  <a:solidFill>
                    <a:srgbClr val="00FF00"/>
                  </a:solidFill>
                  <a:cs typeface="Times New Roman" pitchFamily="18" charset="0"/>
                </a:rPr>
                <a:t>NON Serpillères</a:t>
              </a:r>
              <a:endParaRPr lang="fr-FR" sz="1600"/>
            </a:p>
          </p:txBody>
        </p:sp>
        <p:sp>
          <p:nvSpPr>
            <p:cNvPr id="45080" name="AutoShape 4"/>
            <p:cNvSpPr>
              <a:spLocks noChangeArrowheads="1"/>
            </p:cNvSpPr>
            <p:nvPr/>
          </p:nvSpPr>
          <p:spPr bwMode="auto">
            <a:xfrm>
              <a:off x="2900" y="8111"/>
              <a:ext cx="2700" cy="50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Laverie</a:t>
              </a:r>
              <a:endParaRPr lang="fr-FR" sz="1600"/>
            </a:p>
            <a:p>
              <a:pPr eaLnBrk="0" hangingPunct="0"/>
              <a:endParaRPr lang="fr-FR" sz="1600"/>
            </a:p>
          </p:txBody>
        </p:sp>
        <p:cxnSp>
          <p:nvCxnSpPr>
            <p:cNvPr id="45081" name="AutoShape 3"/>
            <p:cNvCxnSpPr>
              <a:cxnSpLocks noChangeShapeType="1"/>
            </p:cNvCxnSpPr>
            <p:nvPr/>
          </p:nvCxnSpPr>
          <p:spPr bwMode="auto">
            <a:xfrm>
              <a:off x="1200" y="4052"/>
              <a:ext cx="6457" cy="5036"/>
            </a:xfrm>
            <a:prstGeom prst="bentConnector3">
              <a:avLst>
                <a:gd name="adj1" fmla="val -403"/>
              </a:avLst>
            </a:prstGeom>
            <a:noFill/>
            <a:ln w="38100">
              <a:solidFill>
                <a:srgbClr val="FF0000"/>
              </a:solidFill>
              <a:miter lim="800000"/>
              <a:headEnd/>
              <a:tailEnd/>
            </a:ln>
          </p:spPr>
        </p:cxnSp>
        <p:sp>
          <p:nvSpPr>
            <p:cNvPr id="45082" name="Text Box 2"/>
            <p:cNvSpPr txBox="1">
              <a:spLocks noChangeArrowheads="1"/>
            </p:cNvSpPr>
            <p:nvPr/>
          </p:nvSpPr>
          <p:spPr bwMode="auto">
            <a:xfrm>
              <a:off x="6687" y="8353"/>
              <a:ext cx="900" cy="540"/>
            </a:xfrm>
            <a:prstGeom prst="rect">
              <a:avLst/>
            </a:prstGeom>
            <a:noFill/>
            <a:ln w="9525">
              <a:noFill/>
              <a:miter lim="800000"/>
              <a:headEnd/>
              <a:tailEnd/>
            </a:ln>
          </p:spPr>
          <p:txBody>
            <a:bodyPr/>
            <a:lstStyle/>
            <a:p>
              <a:pPr algn="ctr"/>
              <a:r>
                <a:rPr lang="fr-FR" sz="1600">
                  <a:solidFill>
                    <a:srgbClr val="FF0000"/>
                  </a:solidFill>
                  <a:cs typeface="Times New Roman" pitchFamily="18" charset="0"/>
                </a:rPr>
                <a:t>OUI</a:t>
              </a:r>
              <a:endParaRPr lang="fr-FR" sz="1600"/>
            </a:p>
          </p:txBody>
        </p:sp>
      </p:grpSp>
      <p:cxnSp>
        <p:nvCxnSpPr>
          <p:cNvPr id="45059" name="Connecteur droit 30"/>
          <p:cNvCxnSpPr>
            <a:cxnSpLocks noChangeShapeType="1"/>
          </p:cNvCxnSpPr>
          <p:nvPr/>
        </p:nvCxnSpPr>
        <p:spPr bwMode="auto">
          <a:xfrm>
            <a:off x="5278438" y="3395663"/>
            <a:ext cx="0" cy="512762"/>
          </a:xfrm>
          <a:prstGeom prst="line">
            <a:avLst/>
          </a:prstGeom>
          <a:noFill/>
          <a:ln w="9525">
            <a:solidFill>
              <a:srgbClr val="00FF00"/>
            </a:solidFill>
            <a:round/>
            <a:headEnd/>
            <a:tailEnd/>
          </a:ln>
        </p:spPr>
      </p:cxnSp>
      <p:cxnSp>
        <p:nvCxnSpPr>
          <p:cNvPr id="45060" name="Connecteur droit 32"/>
          <p:cNvCxnSpPr>
            <a:cxnSpLocks noChangeShapeType="1"/>
          </p:cNvCxnSpPr>
          <p:nvPr/>
        </p:nvCxnSpPr>
        <p:spPr bwMode="auto">
          <a:xfrm>
            <a:off x="3154363" y="3884613"/>
            <a:ext cx="3578225" cy="25400"/>
          </a:xfrm>
          <a:prstGeom prst="line">
            <a:avLst/>
          </a:prstGeom>
          <a:noFill/>
          <a:ln w="9525">
            <a:solidFill>
              <a:srgbClr val="00FF00"/>
            </a:solidFill>
            <a:round/>
            <a:headEnd/>
            <a:tailEnd/>
          </a:ln>
        </p:spPr>
      </p:cxnSp>
      <p:cxnSp>
        <p:nvCxnSpPr>
          <p:cNvPr id="45061" name="Connecteur droit avec flèche 36"/>
          <p:cNvCxnSpPr>
            <a:cxnSpLocks noChangeShapeType="1"/>
          </p:cNvCxnSpPr>
          <p:nvPr/>
        </p:nvCxnSpPr>
        <p:spPr bwMode="auto">
          <a:xfrm flipH="1">
            <a:off x="3157538" y="3884613"/>
            <a:ext cx="6350" cy="415925"/>
          </a:xfrm>
          <a:prstGeom prst="straightConnector1">
            <a:avLst/>
          </a:prstGeom>
          <a:noFill/>
          <a:ln w="9525">
            <a:solidFill>
              <a:srgbClr val="00FF00"/>
            </a:solidFill>
            <a:round/>
            <a:headEnd/>
            <a:tailEnd type="arrow" w="med" len="med"/>
          </a:ln>
        </p:spPr>
      </p:cxnSp>
      <p:cxnSp>
        <p:nvCxnSpPr>
          <p:cNvPr id="45062" name="Connecteur droit avec flèche 38"/>
          <p:cNvCxnSpPr>
            <a:cxnSpLocks noChangeShapeType="1"/>
          </p:cNvCxnSpPr>
          <p:nvPr/>
        </p:nvCxnSpPr>
        <p:spPr bwMode="auto">
          <a:xfrm flipH="1">
            <a:off x="6732588" y="3910013"/>
            <a:ext cx="4762" cy="415925"/>
          </a:xfrm>
          <a:prstGeom prst="straightConnector1">
            <a:avLst/>
          </a:prstGeom>
          <a:noFill/>
          <a:ln w="9525">
            <a:solidFill>
              <a:srgbClr val="00FF00"/>
            </a:solidFill>
            <a:round/>
            <a:headEnd/>
            <a:tailEnd type="arrow" w="med" len="med"/>
          </a:ln>
        </p:spPr>
      </p:cxnSp>
      <p:cxnSp>
        <p:nvCxnSpPr>
          <p:cNvPr id="45063" name="Connecteur droit avec flèche 40"/>
          <p:cNvCxnSpPr>
            <a:cxnSpLocks noChangeShapeType="1"/>
          </p:cNvCxnSpPr>
          <p:nvPr/>
        </p:nvCxnSpPr>
        <p:spPr bwMode="auto">
          <a:xfrm flipH="1">
            <a:off x="6664325" y="5545138"/>
            <a:ext cx="0" cy="614362"/>
          </a:xfrm>
          <a:prstGeom prst="straightConnector1">
            <a:avLst/>
          </a:prstGeom>
          <a:noFill/>
          <a:ln w="9525">
            <a:solidFill>
              <a:srgbClr val="00FF00"/>
            </a:solidFill>
            <a:round/>
            <a:headEnd/>
            <a:tailEnd type="arrow" w="med" len="med"/>
          </a:ln>
        </p:spPr>
      </p:cxnSp>
      <p:cxnSp>
        <p:nvCxnSpPr>
          <p:cNvPr id="44" name="Connecteur droit avec flèche 43"/>
          <p:cNvCxnSpPr/>
          <p:nvPr/>
        </p:nvCxnSpPr>
        <p:spPr>
          <a:xfrm>
            <a:off x="1073150" y="1731963"/>
            <a:ext cx="23812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C:\Documents and Settings\durandf\Bureau\Photos cuves MN\2013-05-14 15.19.24.jpg"/>
          <p:cNvPicPr>
            <a:picLocks noChangeAspect="1" noChangeArrowheads="1"/>
          </p:cNvPicPr>
          <p:nvPr/>
        </p:nvPicPr>
        <p:blipFill>
          <a:blip r:embed="rId2"/>
          <a:srcRect/>
          <a:stretch>
            <a:fillRect/>
          </a:stretch>
        </p:blipFill>
        <p:spPr bwMode="auto">
          <a:xfrm>
            <a:off x="179388" y="115888"/>
            <a:ext cx="8640762" cy="6481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750" y="1484313"/>
            <a:ext cx="7920038" cy="4537075"/>
          </a:xfrm>
        </p:spPr>
        <p:txBody>
          <a:bodyPr rtlCol="0">
            <a:normAutofit/>
          </a:bodyPr>
          <a:lstStyle/>
          <a:p>
            <a:pPr marL="0" indent="0" fontAlgn="auto">
              <a:spcAft>
                <a:spcPts val="0"/>
              </a:spcAft>
              <a:buFont typeface="Arial" pitchFamily="34" charset="0"/>
              <a:buNone/>
              <a:defRPr/>
            </a:pPr>
            <a:r>
              <a:rPr lang="fr-FR" sz="2400" dirty="0" smtClean="0"/>
              <a:t>			 </a:t>
            </a:r>
          </a:p>
          <a:p>
            <a:pPr marL="0" indent="0" fontAlgn="auto">
              <a:spcAft>
                <a:spcPts val="0"/>
              </a:spcAft>
              <a:buFont typeface="Arial" pitchFamily="34" charset="0"/>
              <a:buNone/>
              <a:defRPr/>
            </a:pPr>
            <a:r>
              <a:rPr lang="fr-FR" sz="2400" dirty="0"/>
              <a:t>	</a:t>
            </a:r>
            <a:r>
              <a:rPr lang="fr-FR" sz="2400" dirty="0" smtClean="0"/>
              <a:t>	stockage du déchet dans le local dédié et 		enregistrement sur registre,</a:t>
            </a:r>
          </a:p>
          <a:p>
            <a:pPr marL="0" indent="0" fontAlgn="auto">
              <a:spcAft>
                <a:spcPts val="0"/>
              </a:spcAft>
              <a:buFont typeface="Arial" pitchFamily="34" charset="0"/>
              <a:buNone/>
              <a:defRPr/>
            </a:pPr>
            <a:endParaRPr lang="fr-FR" sz="2400" dirty="0" smtClean="0"/>
          </a:p>
          <a:p>
            <a:pPr fontAlgn="auto">
              <a:spcAft>
                <a:spcPts val="0"/>
              </a:spcAft>
              <a:buFont typeface="Arial" pitchFamily="34" charset="0"/>
              <a:buChar char="•"/>
              <a:defRPr/>
            </a:pPr>
            <a:r>
              <a:rPr lang="fr-FR" sz="2400" dirty="0" smtClean="0"/>
              <a:t>Sinon stockage poubelle plombée tampon au spectromètre</a:t>
            </a:r>
            <a:endParaRPr lang="fr-FR" sz="2400" dirty="0"/>
          </a:p>
        </p:txBody>
      </p:sp>
      <p:sp>
        <p:nvSpPr>
          <p:cNvPr id="47106" name="Titre 1"/>
          <p:cNvSpPr>
            <a:spLocks noGrp="1"/>
          </p:cNvSpPr>
          <p:nvPr>
            <p:ph type="title"/>
          </p:nvPr>
        </p:nvSpPr>
        <p:spPr>
          <a:xfrm>
            <a:off x="539750" y="0"/>
            <a:ext cx="7920038" cy="1425575"/>
          </a:xfrm>
        </p:spPr>
        <p:txBody>
          <a:bodyPr/>
          <a:lstStyle/>
          <a:p>
            <a:r>
              <a:rPr lang="fr-FR" smtClean="0"/>
              <a:t>Contrôle et traçabilité</a:t>
            </a:r>
          </a:p>
        </p:txBody>
      </p:sp>
      <p:sp>
        <p:nvSpPr>
          <p:cNvPr id="2" name="Flèche droite 1"/>
          <p:cNvSpPr/>
          <p:nvPr/>
        </p:nvSpPr>
        <p:spPr>
          <a:xfrm>
            <a:off x="900113" y="1989138"/>
            <a:ext cx="1223962" cy="5032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re 1"/>
          <p:cNvSpPr txBox="1">
            <a:spLocks/>
          </p:cNvSpPr>
          <p:nvPr/>
        </p:nvSpPr>
        <p:spPr bwMode="auto">
          <a:xfrm>
            <a:off x="539750" y="115888"/>
            <a:ext cx="7920038" cy="1081087"/>
          </a:xfrm>
          <a:prstGeom prst="rect">
            <a:avLst/>
          </a:prstGeom>
          <a:noFill/>
          <a:ln w="9525">
            <a:noFill/>
            <a:miter lim="800000"/>
            <a:headEnd/>
            <a:tailEnd/>
          </a:ln>
        </p:spPr>
        <p:txBody>
          <a:bodyPr anchor="ctr"/>
          <a:lstStyle/>
          <a:p>
            <a:pPr algn="r"/>
            <a:r>
              <a:rPr lang="fr-FR" sz="4400" b="1">
                <a:solidFill>
                  <a:srgbClr val="262626"/>
                </a:solidFill>
              </a:rPr>
              <a:t>Déchets hebdomadaires</a:t>
            </a:r>
          </a:p>
        </p:txBody>
      </p:sp>
      <p:sp>
        <p:nvSpPr>
          <p:cNvPr id="5" name="Espace réservé du contenu 2"/>
          <p:cNvSpPr>
            <a:spLocks noGrp="1"/>
          </p:cNvSpPr>
          <p:nvPr>
            <p:ph idx="1"/>
          </p:nvPr>
        </p:nvSpPr>
        <p:spPr>
          <a:xfrm>
            <a:off x="539750" y="1196975"/>
            <a:ext cx="7920038" cy="4824413"/>
          </a:xfrm>
        </p:spPr>
        <p:txBody>
          <a:bodyPr rtlCol="0">
            <a:normAutofit/>
          </a:bodyPr>
          <a:lstStyle/>
          <a:p>
            <a:pPr fontAlgn="auto">
              <a:spcAft>
                <a:spcPts val="0"/>
              </a:spcAft>
              <a:buFont typeface="Arial" pitchFamily="34" charset="0"/>
              <a:buChar char="•"/>
              <a:defRPr/>
            </a:pPr>
            <a:r>
              <a:rPr lang="fr-FR" sz="2400" dirty="0" smtClean="0"/>
              <a:t>Ce sont l’ensemble des déchets conditionnés dans des poubelles plombées produits dans le service en zone réglementée et susceptible d’être contaminés:</a:t>
            </a:r>
          </a:p>
          <a:p>
            <a:pPr lvl="1" fontAlgn="auto">
              <a:spcAft>
                <a:spcPts val="0"/>
              </a:spcAft>
              <a:buFont typeface="Arial" pitchFamily="34" charset="0"/>
              <a:buChar char="–"/>
              <a:defRPr/>
            </a:pPr>
            <a:r>
              <a:rPr lang="fr-FR" sz="2000" dirty="0" smtClean="0"/>
              <a:t>Seringues,</a:t>
            </a:r>
          </a:p>
          <a:p>
            <a:pPr lvl="1" fontAlgn="auto">
              <a:spcAft>
                <a:spcPts val="0"/>
              </a:spcAft>
              <a:buFont typeface="Arial" pitchFamily="34" charset="0"/>
              <a:buChar char="–"/>
              <a:defRPr/>
            </a:pPr>
            <a:r>
              <a:rPr lang="fr-FR" sz="2000" dirty="0" smtClean="0"/>
              <a:t>Gants,</a:t>
            </a:r>
          </a:p>
          <a:p>
            <a:pPr lvl="1" fontAlgn="auto">
              <a:spcAft>
                <a:spcPts val="0"/>
              </a:spcAft>
              <a:buFont typeface="Arial" pitchFamily="34" charset="0"/>
              <a:buChar char="–"/>
              <a:defRPr/>
            </a:pPr>
            <a:r>
              <a:rPr lang="fr-FR" sz="2000" dirty="0" smtClean="0"/>
              <a:t>Pansements patients…</a:t>
            </a:r>
          </a:p>
          <a:p>
            <a:pPr marL="0" indent="0" fontAlgn="auto">
              <a:spcAft>
                <a:spcPts val="0"/>
              </a:spcAft>
              <a:buFont typeface="Arial" pitchFamily="34" charset="0"/>
              <a:buNone/>
              <a:defRPr/>
            </a:pPr>
            <a:endParaRPr lang="fr-FR" sz="2400" dirty="0" smtClean="0"/>
          </a:p>
          <a:p>
            <a:pPr fontAlgn="auto">
              <a:spcAft>
                <a:spcPts val="0"/>
              </a:spcAft>
              <a:buFont typeface="Arial" pitchFamily="34" charset="0"/>
              <a:buChar char="•"/>
              <a:defRPr/>
            </a:pPr>
            <a:r>
              <a:rPr lang="fr-FR" sz="2400" dirty="0" smtClean="0"/>
              <a:t>Tous les lundi matin, ces déchets sont contrôlés de la même façon que les déchets quotidiens.  </a:t>
            </a:r>
            <a:endParaRPr lang="fr-FR"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re 1"/>
          <p:cNvSpPr>
            <a:spLocks noGrp="1"/>
          </p:cNvSpPr>
          <p:nvPr>
            <p:ph type="title"/>
          </p:nvPr>
        </p:nvSpPr>
        <p:spPr>
          <a:xfrm>
            <a:off x="539750" y="274638"/>
            <a:ext cx="7920038" cy="1425575"/>
          </a:xfrm>
        </p:spPr>
        <p:txBody>
          <a:bodyPr/>
          <a:lstStyle/>
          <a:p>
            <a:endParaRPr lang="fr-FR" smtClean="0"/>
          </a:p>
        </p:txBody>
      </p:sp>
      <p:sp>
        <p:nvSpPr>
          <p:cNvPr id="50178" name="Espace réservé du contenu 2"/>
          <p:cNvSpPr>
            <a:spLocks noGrp="1"/>
          </p:cNvSpPr>
          <p:nvPr>
            <p:ph idx="1"/>
          </p:nvPr>
        </p:nvSpPr>
        <p:spPr>
          <a:xfrm>
            <a:off x="539750" y="1844675"/>
            <a:ext cx="7920038" cy="4176713"/>
          </a:xfrm>
        </p:spPr>
        <p:txBody>
          <a:bodyPr/>
          <a:lstStyle/>
          <a:p>
            <a:endParaRPr lang="fr-FR" smtClean="0"/>
          </a:p>
        </p:txBody>
      </p:sp>
      <p:pic>
        <p:nvPicPr>
          <p:cNvPr id="50179" name="Picture 2"/>
          <p:cNvPicPr>
            <a:picLocks noChangeAspect="1" noChangeArrowheads="1"/>
          </p:cNvPicPr>
          <p:nvPr/>
        </p:nvPicPr>
        <p:blipFill>
          <a:blip r:embed="rId2"/>
          <a:srcRect/>
          <a:stretch>
            <a:fillRect/>
          </a:stretch>
        </p:blipFill>
        <p:spPr bwMode="auto">
          <a:xfrm>
            <a:off x="395288" y="333375"/>
            <a:ext cx="9072562" cy="6289675"/>
          </a:xfrm>
          <a:prstGeom prst="rect">
            <a:avLst/>
          </a:prstGeom>
          <a:noFill/>
          <a:ln w="9525">
            <a:noFill/>
            <a:miter lim="800000"/>
            <a:headEnd/>
            <a:tailEnd/>
          </a:ln>
        </p:spPr>
      </p:pic>
      <p:cxnSp>
        <p:nvCxnSpPr>
          <p:cNvPr id="5" name="Connecteur droit avec flèche 4"/>
          <p:cNvCxnSpPr/>
          <p:nvPr/>
        </p:nvCxnSpPr>
        <p:spPr>
          <a:xfrm>
            <a:off x="3635375" y="4581525"/>
            <a:ext cx="98583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2916238" y="333375"/>
            <a:ext cx="0" cy="7667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2794000" y="3789363"/>
            <a:ext cx="100965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1939925" y="2924175"/>
            <a:ext cx="976313"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3860800" y="485775"/>
            <a:ext cx="0" cy="7667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4513263" y="5445125"/>
            <a:ext cx="98583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499100" y="6381750"/>
            <a:ext cx="98425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re 1"/>
          <p:cNvSpPr txBox="1">
            <a:spLocks/>
          </p:cNvSpPr>
          <p:nvPr/>
        </p:nvSpPr>
        <p:spPr bwMode="auto">
          <a:xfrm>
            <a:off x="539750" y="115888"/>
            <a:ext cx="7920038" cy="1081087"/>
          </a:xfrm>
          <a:prstGeom prst="rect">
            <a:avLst/>
          </a:prstGeom>
          <a:noFill/>
          <a:ln w="9525">
            <a:noFill/>
            <a:miter lim="800000"/>
            <a:headEnd/>
            <a:tailEnd/>
          </a:ln>
        </p:spPr>
        <p:txBody>
          <a:bodyPr anchor="ctr"/>
          <a:lstStyle/>
          <a:p>
            <a:pPr algn="r"/>
            <a:r>
              <a:rPr lang="fr-FR" sz="4400" b="1">
                <a:solidFill>
                  <a:srgbClr val="262626"/>
                </a:solidFill>
              </a:rPr>
              <a:t>Déchets mensuels</a:t>
            </a:r>
          </a:p>
        </p:txBody>
      </p:sp>
      <p:sp>
        <p:nvSpPr>
          <p:cNvPr id="5" name="Espace réservé du contenu 2"/>
          <p:cNvSpPr>
            <a:spLocks noGrp="1"/>
          </p:cNvSpPr>
          <p:nvPr>
            <p:ph idx="1"/>
          </p:nvPr>
        </p:nvSpPr>
        <p:spPr>
          <a:xfrm>
            <a:off x="539750" y="1016000"/>
            <a:ext cx="7920038" cy="4826000"/>
          </a:xfrm>
        </p:spPr>
        <p:txBody>
          <a:bodyPr rtlCol="0">
            <a:normAutofit fontScale="77500" lnSpcReduction="20000"/>
          </a:bodyPr>
          <a:lstStyle/>
          <a:p>
            <a:pPr fontAlgn="auto">
              <a:spcAft>
                <a:spcPts val="0"/>
              </a:spcAft>
              <a:buFont typeface="Arial" pitchFamily="34" charset="0"/>
              <a:buChar char="•"/>
              <a:defRPr/>
            </a:pPr>
            <a:endParaRPr lang="fr-FR" sz="2400" dirty="0"/>
          </a:p>
          <a:p>
            <a:pPr fontAlgn="auto">
              <a:spcAft>
                <a:spcPts val="0"/>
              </a:spcAft>
              <a:buFont typeface="Arial" pitchFamily="34" charset="0"/>
              <a:buChar char="•"/>
              <a:defRPr/>
            </a:pPr>
            <a:r>
              <a:rPr lang="fr-FR" sz="2400" dirty="0" smtClean="0">
                <a:hlinkClick r:id="rId2" action="ppaction://hlinksldjump"/>
              </a:rPr>
              <a:t>Boites anti-piques </a:t>
            </a:r>
            <a:r>
              <a:rPr lang="fr-FR" sz="2400" dirty="0" smtClean="0"/>
              <a:t>contaminées (enceinte plombée, salle d’injection, salle d’examen…),</a:t>
            </a:r>
          </a:p>
          <a:p>
            <a:pPr fontAlgn="auto">
              <a:spcAft>
                <a:spcPts val="0"/>
              </a:spcAft>
              <a:buFont typeface="Arial" pitchFamily="34" charset="0"/>
              <a:buChar char="•"/>
              <a:defRPr/>
            </a:pPr>
            <a:endParaRPr lang="fr-FR" sz="2400" dirty="0" smtClean="0"/>
          </a:p>
          <a:p>
            <a:pPr fontAlgn="auto">
              <a:spcAft>
                <a:spcPts val="0"/>
              </a:spcAft>
              <a:buFont typeface="Arial" pitchFamily="34" charset="0"/>
              <a:buChar char="•"/>
              <a:defRPr/>
            </a:pPr>
            <a:r>
              <a:rPr lang="fr-FR" sz="2400" dirty="0">
                <a:hlinkClick r:id="rId3" action="ppaction://hlinksldjump"/>
              </a:rPr>
              <a:t>les flacons en verre </a:t>
            </a:r>
            <a:r>
              <a:rPr lang="fr-FR" sz="2400" dirty="0" smtClean="0">
                <a:hlinkClick r:id="rId3" action="ppaction://hlinksldjump"/>
              </a:rPr>
              <a:t> </a:t>
            </a:r>
            <a:r>
              <a:rPr lang="fr-FR" sz="2400" dirty="0" smtClean="0"/>
              <a:t>avec </a:t>
            </a:r>
            <a:r>
              <a:rPr lang="fr-FR" sz="2400" dirty="0"/>
              <a:t>leur conditionnement d’origine et leurs conteneurs de plomb, sont stockés dans l’enceinte plombée dédiée, puis gérés en gammathèque après minimum 10 périodes de décroissance. Ensuite ces flacons sont rejetés dans des containers adaptés (AGERMA) en déchets </a:t>
            </a:r>
            <a:r>
              <a:rPr lang="fr-FR" sz="2400" dirty="0" smtClean="0"/>
              <a:t>hospitaliers,</a:t>
            </a:r>
          </a:p>
          <a:p>
            <a:pPr marL="0" indent="0" fontAlgn="auto">
              <a:spcAft>
                <a:spcPts val="0"/>
              </a:spcAft>
              <a:buFont typeface="Arial" pitchFamily="34" charset="0"/>
              <a:buNone/>
              <a:defRPr/>
            </a:pPr>
            <a:endParaRPr lang="fr-FR" sz="2400" dirty="0" smtClean="0"/>
          </a:p>
          <a:p>
            <a:pPr fontAlgn="auto">
              <a:spcAft>
                <a:spcPts val="0"/>
              </a:spcAft>
              <a:buFont typeface="Arial" pitchFamily="34" charset="0"/>
              <a:buChar char="•"/>
              <a:defRPr/>
            </a:pPr>
            <a:r>
              <a:rPr lang="fr-FR" sz="2400" dirty="0" smtClean="0">
                <a:hlinkClick r:id="rId4" action="ppaction://hlinksldjump"/>
              </a:rPr>
              <a:t>Les éluâts Tc99 </a:t>
            </a:r>
            <a:r>
              <a:rPr lang="fr-FR" sz="2400" dirty="0" smtClean="0"/>
              <a:t>après stockage au laboratoire pendant 1 mois dans une poubelle plombée, sont transférés dans le local déchets.</a:t>
            </a:r>
            <a:endParaRPr lang="fr-FR" sz="2400" dirty="0"/>
          </a:p>
          <a:p>
            <a:pPr marL="0" indent="0" fontAlgn="auto">
              <a:spcAft>
                <a:spcPts val="0"/>
              </a:spcAft>
              <a:buFont typeface="Arial" pitchFamily="34" charset="0"/>
              <a:buNone/>
              <a:defRPr/>
            </a:pPr>
            <a:endParaRPr lang="fr-FR" sz="2400" dirty="0"/>
          </a:p>
          <a:p>
            <a:pPr fontAlgn="auto">
              <a:spcAft>
                <a:spcPts val="0"/>
              </a:spcAft>
              <a:buFont typeface="Arial" pitchFamily="34" charset="0"/>
              <a:buChar char="•"/>
              <a:defRPr/>
            </a:pPr>
            <a:r>
              <a:rPr lang="fr-FR" sz="2400" dirty="0">
                <a:hlinkClick r:id="rId5" action="ppaction://hlinksldjump"/>
              </a:rPr>
              <a:t>les générateurs de Technétium </a:t>
            </a:r>
            <a:r>
              <a:rPr lang="fr-FR" sz="2400" dirty="0"/>
              <a:t>qui après élution sont stockés dans ce local. Ils sont conditionnés dans leur emballage plombé </a:t>
            </a:r>
            <a:r>
              <a:rPr lang="fr-FR" sz="2400" dirty="0" smtClean="0"/>
              <a:t>d’origine. Ils sont repris par le fournisseur dès lors que le colis présente un débit de dose &lt; à 5µSv/h (colis excepté)</a:t>
            </a:r>
            <a:endParaRPr lang="fr-FR" sz="2400" dirty="0"/>
          </a:p>
          <a:p>
            <a:pPr fontAlgn="auto">
              <a:spcAft>
                <a:spcPts val="0"/>
              </a:spcAft>
              <a:buFont typeface="Arial" pitchFamily="34" charset="0"/>
              <a:buChar char="•"/>
              <a:defRPr/>
            </a:pPr>
            <a:endParaRPr lang="fr-FR"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Rectangle 33"/>
          <p:cNvSpPr>
            <a:spLocks noChangeArrowheads="1"/>
          </p:cNvSpPr>
          <p:nvPr/>
        </p:nvSpPr>
        <p:spPr bwMode="auto">
          <a:xfrm>
            <a:off x="152400" y="152400"/>
            <a:ext cx="9144000" cy="0"/>
          </a:xfrm>
          <a:prstGeom prst="rect">
            <a:avLst/>
          </a:prstGeom>
          <a:noFill/>
          <a:ln w="9525">
            <a:noFill/>
            <a:miter lim="800000"/>
            <a:headEnd/>
            <a:tailEnd/>
          </a:ln>
        </p:spPr>
        <p:txBody>
          <a:bodyPr wrap="none" anchor="ctr">
            <a:spAutoFit/>
          </a:bodyPr>
          <a:lstStyle/>
          <a:p>
            <a:endParaRPr lang="fr-FR"/>
          </a:p>
        </p:txBody>
      </p:sp>
      <p:grpSp>
        <p:nvGrpSpPr>
          <p:cNvPr id="52226" name="Group 1"/>
          <p:cNvGrpSpPr>
            <a:grpSpLocks noChangeAspect="1"/>
          </p:cNvGrpSpPr>
          <p:nvPr/>
        </p:nvGrpSpPr>
        <p:grpSpPr bwMode="auto">
          <a:xfrm>
            <a:off x="138113" y="273050"/>
            <a:ext cx="8540750" cy="9715500"/>
            <a:chOff x="-897" y="1598"/>
            <a:chExt cx="13019" cy="15300"/>
          </a:xfrm>
        </p:grpSpPr>
        <p:sp>
          <p:nvSpPr>
            <p:cNvPr id="52230" name="AutoShape 32"/>
            <p:cNvSpPr>
              <a:spLocks noChangeAspect="1" noChangeArrowheads="1" noTextEdit="1"/>
            </p:cNvSpPr>
            <p:nvPr/>
          </p:nvSpPr>
          <p:spPr bwMode="auto">
            <a:xfrm>
              <a:off x="656" y="2318"/>
              <a:ext cx="9518" cy="14580"/>
            </a:xfrm>
            <a:prstGeom prst="rect">
              <a:avLst/>
            </a:prstGeom>
            <a:noFill/>
            <a:ln w="9525">
              <a:noFill/>
              <a:miter lim="800000"/>
              <a:headEnd/>
              <a:tailEnd/>
            </a:ln>
          </p:spPr>
          <p:txBody>
            <a:bodyPr/>
            <a:lstStyle/>
            <a:p>
              <a:endParaRPr lang="fr-FR"/>
            </a:p>
          </p:txBody>
        </p:sp>
        <p:sp>
          <p:nvSpPr>
            <p:cNvPr id="52231" name="AutoShape 31"/>
            <p:cNvSpPr>
              <a:spLocks noChangeArrowheads="1"/>
            </p:cNvSpPr>
            <p:nvPr/>
          </p:nvSpPr>
          <p:spPr bwMode="auto">
            <a:xfrm>
              <a:off x="3806" y="1598"/>
              <a:ext cx="3218" cy="108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Boite anti pique </a:t>
              </a:r>
              <a:endParaRPr lang="fr-FR" sz="1600"/>
            </a:p>
            <a:p>
              <a:pPr algn="ctr" eaLnBrk="0" hangingPunct="0"/>
              <a:r>
                <a:rPr lang="fr-FR" sz="1600">
                  <a:cs typeface="Times New Roman" pitchFamily="18" charset="0"/>
                </a:rPr>
                <a:t>Technétium</a:t>
              </a:r>
              <a:endParaRPr lang="fr-FR" sz="1600"/>
            </a:p>
            <a:p>
              <a:pPr eaLnBrk="0" hangingPunct="0"/>
              <a:endParaRPr lang="fr-FR" sz="1600"/>
            </a:p>
          </p:txBody>
        </p:sp>
        <p:sp>
          <p:nvSpPr>
            <p:cNvPr id="52232" name="AutoShape 30"/>
            <p:cNvSpPr>
              <a:spLocks noChangeArrowheads="1"/>
            </p:cNvSpPr>
            <p:nvPr/>
          </p:nvSpPr>
          <p:spPr bwMode="auto">
            <a:xfrm>
              <a:off x="-281" y="4861"/>
              <a:ext cx="3514" cy="1263"/>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10 périodes</a:t>
              </a:r>
              <a:endParaRPr lang="fr-FR" sz="1600"/>
            </a:p>
            <a:p>
              <a:pPr algn="ctr" eaLnBrk="0" hangingPunct="0"/>
              <a:r>
                <a:rPr lang="fr-FR" sz="1600">
                  <a:cs typeface="Times New Roman" pitchFamily="18" charset="0"/>
                </a:rPr>
                <a:t>Local déchet </a:t>
              </a:r>
            </a:p>
            <a:p>
              <a:pPr algn="ctr" eaLnBrk="0" hangingPunct="0"/>
              <a:r>
                <a:rPr lang="fr-FR" sz="1600">
                  <a:cs typeface="Times New Roman" pitchFamily="18" charset="0"/>
                </a:rPr>
                <a:t>Fut</a:t>
              </a:r>
              <a:endParaRPr lang="fr-FR" sz="1600"/>
            </a:p>
            <a:p>
              <a:pPr algn="ctr" eaLnBrk="0" hangingPunct="0"/>
              <a:endParaRPr lang="fr-FR" sz="1600"/>
            </a:p>
          </p:txBody>
        </p:sp>
        <p:sp>
          <p:nvSpPr>
            <p:cNvPr id="52233" name="Text Box 29"/>
            <p:cNvSpPr txBox="1">
              <a:spLocks noChangeArrowheads="1"/>
            </p:cNvSpPr>
            <p:nvPr/>
          </p:nvSpPr>
          <p:spPr bwMode="auto">
            <a:xfrm>
              <a:off x="5944" y="8620"/>
              <a:ext cx="1138" cy="540"/>
            </a:xfrm>
            <a:prstGeom prst="rect">
              <a:avLst/>
            </a:prstGeom>
            <a:noFill/>
            <a:ln w="9525">
              <a:noFill/>
              <a:miter lim="800000"/>
              <a:headEnd/>
              <a:tailEnd/>
            </a:ln>
          </p:spPr>
          <p:txBody>
            <a:bodyPr/>
            <a:lstStyle/>
            <a:p>
              <a:r>
                <a:rPr lang="fr-FR" sz="1600">
                  <a:solidFill>
                    <a:srgbClr val="00FF00"/>
                  </a:solidFill>
                  <a:cs typeface="Times New Roman" pitchFamily="18" charset="0"/>
                </a:rPr>
                <a:t>NON</a:t>
              </a:r>
              <a:endParaRPr lang="fr-FR" sz="1600"/>
            </a:p>
          </p:txBody>
        </p:sp>
        <p:sp>
          <p:nvSpPr>
            <p:cNvPr id="52234" name="AutoShape 28"/>
            <p:cNvSpPr>
              <a:spLocks noChangeArrowheads="1"/>
            </p:cNvSpPr>
            <p:nvPr/>
          </p:nvSpPr>
          <p:spPr bwMode="auto">
            <a:xfrm>
              <a:off x="3632" y="9160"/>
              <a:ext cx="4098" cy="1440"/>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Via portique</a:t>
              </a:r>
              <a:endParaRPr lang="fr-FR" sz="1600"/>
            </a:p>
          </p:txBody>
        </p:sp>
        <p:sp>
          <p:nvSpPr>
            <p:cNvPr id="52235" name="AutoShape 27"/>
            <p:cNvSpPr>
              <a:spLocks noChangeArrowheads="1"/>
            </p:cNvSpPr>
            <p:nvPr/>
          </p:nvSpPr>
          <p:spPr bwMode="auto">
            <a:xfrm>
              <a:off x="4061" y="11138"/>
              <a:ext cx="3669" cy="720"/>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Incinérateur Toulon</a:t>
              </a:r>
              <a:endParaRPr lang="fr-FR" sz="1600"/>
            </a:p>
          </p:txBody>
        </p:sp>
        <p:sp>
          <p:nvSpPr>
            <p:cNvPr id="52236" name="Text Box 25"/>
            <p:cNvSpPr txBox="1">
              <a:spLocks noChangeArrowheads="1"/>
            </p:cNvSpPr>
            <p:nvPr/>
          </p:nvSpPr>
          <p:spPr bwMode="auto">
            <a:xfrm>
              <a:off x="5944" y="10572"/>
              <a:ext cx="1138" cy="540"/>
            </a:xfrm>
            <a:prstGeom prst="rect">
              <a:avLst/>
            </a:prstGeom>
            <a:noFill/>
            <a:ln w="9525">
              <a:noFill/>
              <a:miter lim="800000"/>
              <a:headEnd/>
              <a:tailEnd/>
            </a:ln>
          </p:spPr>
          <p:txBody>
            <a:bodyPr/>
            <a:lstStyle/>
            <a:p>
              <a:r>
                <a:rPr lang="fr-FR" sz="1600">
                  <a:solidFill>
                    <a:srgbClr val="00FF00"/>
                  </a:solidFill>
                  <a:cs typeface="Times New Roman" pitchFamily="18" charset="0"/>
                </a:rPr>
                <a:t>NON</a:t>
              </a:r>
              <a:endParaRPr lang="fr-FR" sz="1600"/>
            </a:p>
          </p:txBody>
        </p:sp>
        <p:sp>
          <p:nvSpPr>
            <p:cNvPr id="52237" name="AutoShape 24"/>
            <p:cNvSpPr>
              <a:spLocks noChangeArrowheads="1"/>
            </p:cNvSpPr>
            <p:nvPr/>
          </p:nvSpPr>
          <p:spPr bwMode="auto">
            <a:xfrm>
              <a:off x="8500" y="1600"/>
              <a:ext cx="3218" cy="108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Boite anti pique </a:t>
              </a:r>
              <a:endParaRPr lang="fr-FR" sz="1600"/>
            </a:p>
            <a:p>
              <a:pPr algn="ctr" eaLnBrk="0" hangingPunct="0"/>
              <a:r>
                <a:rPr lang="fr-FR" sz="1600">
                  <a:cs typeface="Times New Roman" pitchFamily="18" charset="0"/>
                </a:rPr>
                <a:t>Indium</a:t>
              </a:r>
              <a:endParaRPr lang="fr-FR" sz="1600"/>
            </a:p>
            <a:p>
              <a:pPr eaLnBrk="0" hangingPunct="0"/>
              <a:endParaRPr lang="fr-FR" sz="1600"/>
            </a:p>
          </p:txBody>
        </p:sp>
        <p:sp>
          <p:nvSpPr>
            <p:cNvPr id="52238" name="AutoShape 23"/>
            <p:cNvSpPr>
              <a:spLocks noChangeArrowheads="1"/>
            </p:cNvSpPr>
            <p:nvPr/>
          </p:nvSpPr>
          <p:spPr bwMode="auto">
            <a:xfrm>
              <a:off x="15" y="1598"/>
              <a:ext cx="3218" cy="108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Boite anti pique </a:t>
              </a:r>
              <a:endParaRPr lang="fr-FR" sz="1600"/>
            </a:p>
            <a:p>
              <a:pPr algn="ctr" eaLnBrk="0" hangingPunct="0"/>
              <a:r>
                <a:rPr lang="fr-FR" sz="1600">
                  <a:cs typeface="Times New Roman" pitchFamily="18" charset="0"/>
                </a:rPr>
                <a:t>Chrome et Fluor</a:t>
              </a:r>
              <a:endParaRPr lang="fr-FR" sz="1600"/>
            </a:p>
            <a:p>
              <a:pPr eaLnBrk="0" hangingPunct="0"/>
              <a:endParaRPr lang="fr-FR" sz="1600"/>
            </a:p>
          </p:txBody>
        </p:sp>
        <p:sp>
          <p:nvSpPr>
            <p:cNvPr id="52239" name="AutoShape 22"/>
            <p:cNvSpPr>
              <a:spLocks noChangeArrowheads="1"/>
            </p:cNvSpPr>
            <p:nvPr/>
          </p:nvSpPr>
          <p:spPr bwMode="auto">
            <a:xfrm>
              <a:off x="3368" y="6544"/>
              <a:ext cx="4611" cy="2189"/>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Contamination</a:t>
              </a:r>
              <a:endParaRPr lang="fr-FR" sz="1600"/>
            </a:p>
            <a:p>
              <a:pPr algn="ctr" eaLnBrk="0" hangingPunct="0"/>
              <a:r>
                <a:rPr lang="fr-FR" sz="1600">
                  <a:cs typeface="Times New Roman" pitchFamily="18" charset="0"/>
                </a:rPr>
                <a:t>Service</a:t>
              </a:r>
              <a:endParaRPr lang="fr-FR" sz="1600"/>
            </a:p>
          </p:txBody>
        </p:sp>
        <p:sp>
          <p:nvSpPr>
            <p:cNvPr id="52240" name="AutoShape 21"/>
            <p:cNvSpPr>
              <a:spLocks noChangeArrowheads="1"/>
            </p:cNvSpPr>
            <p:nvPr/>
          </p:nvSpPr>
          <p:spPr bwMode="auto">
            <a:xfrm>
              <a:off x="3964" y="3138"/>
              <a:ext cx="3240" cy="122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Salle examen </a:t>
              </a:r>
              <a:endParaRPr lang="fr-FR" sz="1600"/>
            </a:p>
            <a:p>
              <a:pPr algn="ctr" eaLnBrk="0" hangingPunct="0"/>
              <a:r>
                <a:rPr lang="fr-FR" sz="1600">
                  <a:cs typeface="Times New Roman" pitchFamily="18" charset="0"/>
                </a:rPr>
                <a:t>Evacuation si plein </a:t>
              </a:r>
              <a:endParaRPr lang="fr-FR" sz="1600"/>
            </a:p>
            <a:p>
              <a:pPr algn="ctr" eaLnBrk="0" hangingPunct="0"/>
              <a:r>
                <a:rPr lang="fr-FR" sz="1600">
                  <a:cs typeface="Times New Roman" pitchFamily="18" charset="0"/>
                </a:rPr>
                <a:t>Max 1 semaine </a:t>
              </a:r>
              <a:endParaRPr lang="fr-FR" sz="1600"/>
            </a:p>
            <a:p>
              <a:pPr eaLnBrk="0" hangingPunct="0"/>
              <a:endParaRPr lang="fr-FR" sz="1600"/>
            </a:p>
          </p:txBody>
        </p:sp>
        <p:sp>
          <p:nvSpPr>
            <p:cNvPr id="52241" name="AutoShape 20"/>
            <p:cNvSpPr>
              <a:spLocks noChangeArrowheads="1"/>
            </p:cNvSpPr>
            <p:nvPr/>
          </p:nvSpPr>
          <p:spPr bwMode="auto">
            <a:xfrm>
              <a:off x="-281" y="3138"/>
              <a:ext cx="3525" cy="122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Salle examen-Labo</a:t>
              </a:r>
              <a:endParaRPr lang="fr-FR" sz="1600"/>
            </a:p>
            <a:p>
              <a:pPr algn="ctr" eaLnBrk="0" hangingPunct="0"/>
              <a:r>
                <a:rPr lang="fr-FR" sz="1600">
                  <a:cs typeface="Times New Roman" pitchFamily="18" charset="0"/>
                </a:rPr>
                <a:t>Evacuation si plein </a:t>
              </a:r>
              <a:endParaRPr lang="fr-FR" sz="1600"/>
            </a:p>
            <a:p>
              <a:pPr eaLnBrk="0" hangingPunct="0"/>
              <a:endParaRPr lang="fr-FR" sz="1600"/>
            </a:p>
          </p:txBody>
        </p:sp>
        <p:sp>
          <p:nvSpPr>
            <p:cNvPr id="52242" name="AutoShape 19"/>
            <p:cNvSpPr>
              <a:spLocks noChangeArrowheads="1"/>
            </p:cNvSpPr>
            <p:nvPr/>
          </p:nvSpPr>
          <p:spPr bwMode="auto">
            <a:xfrm>
              <a:off x="8500" y="3138"/>
              <a:ext cx="3181" cy="122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Salle examen-Labo </a:t>
              </a:r>
              <a:endParaRPr lang="fr-FR" sz="1600"/>
            </a:p>
            <a:p>
              <a:pPr algn="ctr" eaLnBrk="0" hangingPunct="0"/>
              <a:r>
                <a:rPr lang="fr-FR" sz="1600">
                  <a:cs typeface="Times New Roman" pitchFamily="18" charset="0"/>
                </a:rPr>
                <a:t>Evacuation a chaque examen</a:t>
              </a:r>
              <a:endParaRPr lang="fr-FR" sz="1600"/>
            </a:p>
          </p:txBody>
        </p:sp>
        <p:sp>
          <p:nvSpPr>
            <p:cNvPr id="52243" name="AutoShape 18"/>
            <p:cNvSpPr>
              <a:spLocks noChangeArrowheads="1"/>
            </p:cNvSpPr>
            <p:nvPr/>
          </p:nvSpPr>
          <p:spPr bwMode="auto">
            <a:xfrm>
              <a:off x="3964" y="4900"/>
              <a:ext cx="3420" cy="122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10 périodes</a:t>
              </a:r>
              <a:endParaRPr lang="fr-FR" sz="1600"/>
            </a:p>
            <a:p>
              <a:pPr algn="ctr" eaLnBrk="0" hangingPunct="0"/>
              <a:r>
                <a:rPr lang="fr-FR" sz="1600">
                  <a:cs typeface="Times New Roman" pitchFamily="18" charset="0"/>
                </a:rPr>
                <a:t>Local déchet </a:t>
              </a:r>
            </a:p>
            <a:p>
              <a:pPr algn="ctr" eaLnBrk="0" hangingPunct="0"/>
              <a:r>
                <a:rPr lang="fr-FR" sz="1600">
                  <a:cs typeface="Times New Roman" pitchFamily="18" charset="0"/>
                </a:rPr>
                <a:t>Fut</a:t>
              </a:r>
              <a:endParaRPr lang="fr-FR" sz="1600"/>
            </a:p>
            <a:p>
              <a:pPr algn="ctr" eaLnBrk="0" hangingPunct="0"/>
              <a:endParaRPr lang="fr-FR" sz="1600"/>
            </a:p>
          </p:txBody>
        </p:sp>
        <p:sp>
          <p:nvSpPr>
            <p:cNvPr id="52244" name="AutoShape 17"/>
            <p:cNvSpPr>
              <a:spLocks noChangeArrowheads="1"/>
            </p:cNvSpPr>
            <p:nvPr/>
          </p:nvSpPr>
          <p:spPr bwMode="auto">
            <a:xfrm>
              <a:off x="8500" y="4877"/>
              <a:ext cx="3293" cy="1247"/>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10 périodes</a:t>
              </a:r>
              <a:endParaRPr lang="fr-FR" sz="1600"/>
            </a:p>
            <a:p>
              <a:pPr algn="ctr" eaLnBrk="0" hangingPunct="0"/>
              <a:r>
                <a:rPr lang="fr-FR" sz="1600">
                  <a:cs typeface="Times New Roman" pitchFamily="18" charset="0"/>
                </a:rPr>
                <a:t>Local déchet</a:t>
              </a:r>
              <a:endParaRPr lang="fr-FR" sz="1600"/>
            </a:p>
            <a:p>
              <a:pPr algn="ctr" eaLnBrk="0" hangingPunct="0"/>
              <a:r>
                <a:rPr lang="fr-FR" sz="1600">
                  <a:cs typeface="Times New Roman" pitchFamily="18" charset="0"/>
                </a:rPr>
                <a:t>Poubelle plombée</a:t>
              </a:r>
              <a:endParaRPr lang="fr-FR" sz="1600"/>
            </a:p>
            <a:p>
              <a:pPr eaLnBrk="0" hangingPunct="0"/>
              <a:endParaRPr lang="fr-FR" sz="1600"/>
            </a:p>
          </p:txBody>
        </p:sp>
        <p:sp>
          <p:nvSpPr>
            <p:cNvPr id="52245" name="Line 16"/>
            <p:cNvSpPr>
              <a:spLocks noChangeShapeType="1"/>
            </p:cNvSpPr>
            <p:nvPr/>
          </p:nvSpPr>
          <p:spPr bwMode="auto">
            <a:xfrm>
              <a:off x="1534" y="6162"/>
              <a:ext cx="2430" cy="1212"/>
            </a:xfrm>
            <a:prstGeom prst="line">
              <a:avLst/>
            </a:prstGeom>
            <a:noFill/>
            <a:ln w="38100">
              <a:solidFill>
                <a:srgbClr val="000000"/>
              </a:solidFill>
              <a:round/>
              <a:headEnd/>
              <a:tailEnd type="triangle" w="med" len="med"/>
            </a:ln>
          </p:spPr>
          <p:txBody>
            <a:bodyPr/>
            <a:lstStyle/>
            <a:p>
              <a:endParaRPr lang="fr-FR"/>
            </a:p>
          </p:txBody>
        </p:sp>
        <p:sp>
          <p:nvSpPr>
            <p:cNvPr id="52246" name="Line 15"/>
            <p:cNvSpPr>
              <a:spLocks noChangeShapeType="1"/>
            </p:cNvSpPr>
            <p:nvPr/>
          </p:nvSpPr>
          <p:spPr bwMode="auto">
            <a:xfrm>
              <a:off x="5764" y="6998"/>
              <a:ext cx="0" cy="0"/>
            </a:xfrm>
            <a:prstGeom prst="line">
              <a:avLst/>
            </a:prstGeom>
            <a:noFill/>
            <a:ln w="9525">
              <a:solidFill>
                <a:srgbClr val="000000"/>
              </a:solidFill>
              <a:round/>
              <a:headEnd/>
              <a:tailEnd type="triangle" w="med" len="med"/>
            </a:ln>
          </p:spPr>
          <p:txBody>
            <a:bodyPr/>
            <a:lstStyle/>
            <a:p>
              <a:endParaRPr lang="fr-FR"/>
            </a:p>
          </p:txBody>
        </p:sp>
        <p:sp>
          <p:nvSpPr>
            <p:cNvPr id="52247" name="Line 14"/>
            <p:cNvSpPr>
              <a:spLocks noChangeShapeType="1"/>
            </p:cNvSpPr>
            <p:nvPr/>
          </p:nvSpPr>
          <p:spPr bwMode="auto">
            <a:xfrm>
              <a:off x="5672" y="6092"/>
              <a:ext cx="0" cy="486"/>
            </a:xfrm>
            <a:prstGeom prst="line">
              <a:avLst/>
            </a:prstGeom>
            <a:noFill/>
            <a:ln w="38100">
              <a:solidFill>
                <a:srgbClr val="000000"/>
              </a:solidFill>
              <a:round/>
              <a:headEnd/>
              <a:tailEnd type="triangle" w="med" len="med"/>
            </a:ln>
          </p:spPr>
          <p:txBody>
            <a:bodyPr/>
            <a:lstStyle/>
            <a:p>
              <a:endParaRPr lang="fr-FR"/>
            </a:p>
          </p:txBody>
        </p:sp>
        <p:sp>
          <p:nvSpPr>
            <p:cNvPr id="52248" name="Line 13"/>
            <p:cNvSpPr>
              <a:spLocks noChangeShapeType="1"/>
            </p:cNvSpPr>
            <p:nvPr/>
          </p:nvSpPr>
          <p:spPr bwMode="auto">
            <a:xfrm flipH="1">
              <a:off x="7384" y="6092"/>
              <a:ext cx="2645" cy="1282"/>
            </a:xfrm>
            <a:prstGeom prst="line">
              <a:avLst/>
            </a:prstGeom>
            <a:noFill/>
            <a:ln w="38100">
              <a:solidFill>
                <a:srgbClr val="000000"/>
              </a:solidFill>
              <a:round/>
              <a:headEnd/>
              <a:tailEnd type="triangle" w="med" len="med"/>
            </a:ln>
          </p:spPr>
          <p:txBody>
            <a:bodyPr/>
            <a:lstStyle/>
            <a:p>
              <a:endParaRPr lang="fr-FR"/>
            </a:p>
          </p:txBody>
        </p:sp>
        <p:sp>
          <p:nvSpPr>
            <p:cNvPr id="52249" name="Line 12"/>
            <p:cNvSpPr>
              <a:spLocks noChangeShapeType="1"/>
            </p:cNvSpPr>
            <p:nvPr/>
          </p:nvSpPr>
          <p:spPr bwMode="auto">
            <a:xfrm>
              <a:off x="5681" y="8725"/>
              <a:ext cx="0" cy="523"/>
            </a:xfrm>
            <a:prstGeom prst="line">
              <a:avLst/>
            </a:prstGeom>
            <a:noFill/>
            <a:ln w="38100">
              <a:solidFill>
                <a:srgbClr val="00FF00"/>
              </a:solidFill>
              <a:round/>
              <a:headEnd/>
              <a:tailEnd type="triangle" w="med" len="med"/>
            </a:ln>
          </p:spPr>
          <p:txBody>
            <a:bodyPr/>
            <a:lstStyle/>
            <a:p>
              <a:endParaRPr lang="fr-FR"/>
            </a:p>
          </p:txBody>
        </p:sp>
        <p:sp>
          <p:nvSpPr>
            <p:cNvPr id="52250" name="Line 11"/>
            <p:cNvSpPr>
              <a:spLocks noChangeShapeType="1"/>
            </p:cNvSpPr>
            <p:nvPr/>
          </p:nvSpPr>
          <p:spPr bwMode="auto">
            <a:xfrm flipH="1">
              <a:off x="1444" y="2678"/>
              <a:ext cx="0" cy="450"/>
            </a:xfrm>
            <a:prstGeom prst="line">
              <a:avLst/>
            </a:prstGeom>
            <a:noFill/>
            <a:ln w="38100">
              <a:solidFill>
                <a:srgbClr val="000000"/>
              </a:solidFill>
              <a:round/>
              <a:headEnd/>
              <a:tailEnd type="triangle" w="med" len="med"/>
            </a:ln>
          </p:spPr>
          <p:txBody>
            <a:bodyPr/>
            <a:lstStyle/>
            <a:p>
              <a:endParaRPr lang="fr-FR"/>
            </a:p>
          </p:txBody>
        </p:sp>
        <p:sp>
          <p:nvSpPr>
            <p:cNvPr id="52251" name="Line 10"/>
            <p:cNvSpPr>
              <a:spLocks noChangeShapeType="1"/>
            </p:cNvSpPr>
            <p:nvPr/>
          </p:nvSpPr>
          <p:spPr bwMode="auto">
            <a:xfrm>
              <a:off x="5584" y="2678"/>
              <a:ext cx="0" cy="450"/>
            </a:xfrm>
            <a:prstGeom prst="line">
              <a:avLst/>
            </a:prstGeom>
            <a:noFill/>
            <a:ln w="38100">
              <a:solidFill>
                <a:srgbClr val="000000"/>
              </a:solidFill>
              <a:round/>
              <a:headEnd/>
              <a:tailEnd type="triangle" w="med" len="med"/>
            </a:ln>
          </p:spPr>
          <p:txBody>
            <a:bodyPr/>
            <a:lstStyle/>
            <a:p>
              <a:endParaRPr lang="fr-FR"/>
            </a:p>
          </p:txBody>
        </p:sp>
        <p:sp>
          <p:nvSpPr>
            <p:cNvPr id="52252" name="Line 9"/>
            <p:cNvSpPr>
              <a:spLocks noChangeShapeType="1"/>
            </p:cNvSpPr>
            <p:nvPr/>
          </p:nvSpPr>
          <p:spPr bwMode="auto">
            <a:xfrm>
              <a:off x="10241" y="2678"/>
              <a:ext cx="0" cy="450"/>
            </a:xfrm>
            <a:prstGeom prst="line">
              <a:avLst/>
            </a:prstGeom>
            <a:noFill/>
            <a:ln w="38100">
              <a:solidFill>
                <a:srgbClr val="000000"/>
              </a:solidFill>
              <a:round/>
              <a:headEnd/>
              <a:tailEnd type="triangle" w="med" len="med"/>
            </a:ln>
          </p:spPr>
          <p:txBody>
            <a:bodyPr/>
            <a:lstStyle/>
            <a:p>
              <a:endParaRPr lang="fr-FR"/>
            </a:p>
          </p:txBody>
        </p:sp>
        <p:sp>
          <p:nvSpPr>
            <p:cNvPr id="52253" name="Line 8"/>
            <p:cNvSpPr>
              <a:spLocks noChangeShapeType="1"/>
            </p:cNvSpPr>
            <p:nvPr/>
          </p:nvSpPr>
          <p:spPr bwMode="auto">
            <a:xfrm>
              <a:off x="1445" y="4362"/>
              <a:ext cx="0" cy="515"/>
            </a:xfrm>
            <a:prstGeom prst="line">
              <a:avLst/>
            </a:prstGeom>
            <a:noFill/>
            <a:ln w="38100">
              <a:solidFill>
                <a:srgbClr val="000000"/>
              </a:solidFill>
              <a:round/>
              <a:headEnd/>
              <a:tailEnd type="triangle" w="med" len="med"/>
            </a:ln>
          </p:spPr>
          <p:txBody>
            <a:bodyPr/>
            <a:lstStyle/>
            <a:p>
              <a:endParaRPr lang="fr-FR"/>
            </a:p>
          </p:txBody>
        </p:sp>
        <p:sp>
          <p:nvSpPr>
            <p:cNvPr id="52254" name="Line 7"/>
            <p:cNvSpPr>
              <a:spLocks noChangeShapeType="1"/>
            </p:cNvSpPr>
            <p:nvPr/>
          </p:nvSpPr>
          <p:spPr bwMode="auto">
            <a:xfrm>
              <a:off x="5583" y="4362"/>
              <a:ext cx="1" cy="515"/>
            </a:xfrm>
            <a:prstGeom prst="line">
              <a:avLst/>
            </a:prstGeom>
            <a:noFill/>
            <a:ln w="38100">
              <a:solidFill>
                <a:srgbClr val="000000"/>
              </a:solidFill>
              <a:round/>
              <a:headEnd/>
              <a:tailEnd type="triangle" w="med" len="med"/>
            </a:ln>
          </p:spPr>
          <p:txBody>
            <a:bodyPr/>
            <a:lstStyle/>
            <a:p>
              <a:endParaRPr lang="fr-FR"/>
            </a:p>
          </p:txBody>
        </p:sp>
        <p:sp>
          <p:nvSpPr>
            <p:cNvPr id="52255" name="Line 6"/>
            <p:cNvSpPr>
              <a:spLocks noChangeShapeType="1"/>
            </p:cNvSpPr>
            <p:nvPr/>
          </p:nvSpPr>
          <p:spPr bwMode="auto">
            <a:xfrm>
              <a:off x="10109" y="4362"/>
              <a:ext cx="0" cy="515"/>
            </a:xfrm>
            <a:prstGeom prst="line">
              <a:avLst/>
            </a:prstGeom>
            <a:noFill/>
            <a:ln w="38100">
              <a:solidFill>
                <a:srgbClr val="000000"/>
              </a:solidFill>
              <a:round/>
              <a:headEnd/>
              <a:tailEnd type="triangle" w="med" len="med"/>
            </a:ln>
          </p:spPr>
          <p:txBody>
            <a:bodyPr/>
            <a:lstStyle/>
            <a:p>
              <a:endParaRPr lang="fr-FR"/>
            </a:p>
          </p:txBody>
        </p:sp>
        <p:sp>
          <p:nvSpPr>
            <p:cNvPr id="52256" name="Rectangle 5"/>
            <p:cNvSpPr>
              <a:spLocks noChangeArrowheads="1"/>
            </p:cNvSpPr>
            <p:nvPr/>
          </p:nvSpPr>
          <p:spPr bwMode="auto">
            <a:xfrm>
              <a:off x="-501" y="4665"/>
              <a:ext cx="12623" cy="1800"/>
            </a:xfrm>
            <a:prstGeom prst="rect">
              <a:avLst/>
            </a:prstGeom>
            <a:solidFill>
              <a:srgbClr val="FFFFFF">
                <a:alpha val="0"/>
              </a:srgbClr>
            </a:solidFill>
            <a:ln w="38100">
              <a:solidFill>
                <a:srgbClr val="FF0000"/>
              </a:solidFill>
              <a:miter lim="800000"/>
              <a:headEnd/>
              <a:tailEnd/>
            </a:ln>
          </p:spPr>
          <p:txBody>
            <a:bodyPr/>
            <a:lstStyle/>
            <a:p>
              <a:endParaRPr lang="fr-FR"/>
            </a:p>
          </p:txBody>
        </p:sp>
        <p:cxnSp>
          <p:nvCxnSpPr>
            <p:cNvPr id="52257" name="AutoShape 4"/>
            <p:cNvCxnSpPr>
              <a:cxnSpLocks noChangeShapeType="1"/>
            </p:cNvCxnSpPr>
            <p:nvPr/>
          </p:nvCxnSpPr>
          <p:spPr bwMode="auto">
            <a:xfrm rot="10800000">
              <a:off x="-501" y="5492"/>
              <a:ext cx="4067" cy="2136"/>
            </a:xfrm>
            <a:prstGeom prst="bentConnector3">
              <a:avLst>
                <a:gd name="adj1" fmla="val 110176"/>
              </a:avLst>
            </a:prstGeom>
            <a:noFill/>
            <a:ln w="38100">
              <a:solidFill>
                <a:srgbClr val="FF0000"/>
              </a:solidFill>
              <a:miter lim="800000"/>
              <a:headEnd/>
              <a:tailEnd type="triangle" w="med" len="med"/>
            </a:ln>
          </p:spPr>
        </p:cxnSp>
        <p:sp>
          <p:nvSpPr>
            <p:cNvPr id="52258" name="Text Box 3"/>
            <p:cNvSpPr txBox="1">
              <a:spLocks noChangeArrowheads="1"/>
            </p:cNvSpPr>
            <p:nvPr/>
          </p:nvSpPr>
          <p:spPr bwMode="auto">
            <a:xfrm>
              <a:off x="1984" y="9338"/>
              <a:ext cx="1138" cy="540"/>
            </a:xfrm>
            <a:prstGeom prst="rect">
              <a:avLst/>
            </a:prstGeom>
            <a:noFill/>
            <a:ln w="9525">
              <a:noFill/>
              <a:miter lim="800000"/>
              <a:headEnd/>
              <a:tailEnd/>
            </a:ln>
          </p:spPr>
          <p:txBody>
            <a:bodyPr/>
            <a:lstStyle/>
            <a:p>
              <a:r>
                <a:rPr lang="fr-FR" sz="1600">
                  <a:solidFill>
                    <a:srgbClr val="FF0000"/>
                  </a:solidFill>
                  <a:cs typeface="Times New Roman" pitchFamily="18" charset="0"/>
                </a:rPr>
                <a:t>OUI</a:t>
              </a:r>
              <a:endParaRPr lang="fr-FR" sz="1600"/>
            </a:p>
            <a:p>
              <a:pPr eaLnBrk="0" hangingPunct="0"/>
              <a:endParaRPr lang="fr-FR" sz="1600"/>
            </a:p>
          </p:txBody>
        </p:sp>
        <p:cxnSp>
          <p:nvCxnSpPr>
            <p:cNvPr id="52259" name="AutoShape 2"/>
            <p:cNvCxnSpPr>
              <a:cxnSpLocks noChangeShapeType="1"/>
            </p:cNvCxnSpPr>
            <p:nvPr/>
          </p:nvCxnSpPr>
          <p:spPr bwMode="auto">
            <a:xfrm rot="10800000">
              <a:off x="-897" y="7628"/>
              <a:ext cx="4529" cy="2252"/>
            </a:xfrm>
            <a:prstGeom prst="bentConnector2">
              <a:avLst/>
            </a:prstGeom>
            <a:noFill/>
            <a:ln w="38100">
              <a:solidFill>
                <a:srgbClr val="FF0000"/>
              </a:solidFill>
              <a:miter lim="800000"/>
              <a:headEnd/>
              <a:tailEnd type="triangle" w="med" len="med"/>
            </a:ln>
          </p:spPr>
        </p:cxnSp>
      </p:grpSp>
      <p:sp>
        <p:nvSpPr>
          <p:cNvPr id="52227" name="Line 12"/>
          <p:cNvSpPr>
            <a:spLocks noChangeShapeType="1"/>
          </p:cNvSpPr>
          <p:nvPr/>
        </p:nvSpPr>
        <p:spPr bwMode="auto">
          <a:xfrm>
            <a:off x="4378325" y="5992813"/>
            <a:ext cx="0" cy="331787"/>
          </a:xfrm>
          <a:prstGeom prst="line">
            <a:avLst/>
          </a:prstGeom>
          <a:noFill/>
          <a:ln w="38100">
            <a:solidFill>
              <a:srgbClr val="00FF00"/>
            </a:solidFill>
            <a:round/>
            <a:headEnd/>
            <a:tailEnd type="triangle" w="med" len="med"/>
          </a:ln>
        </p:spPr>
        <p:txBody>
          <a:bodyPr/>
          <a:lstStyle/>
          <a:p>
            <a:endParaRPr lang="fr-FR"/>
          </a:p>
        </p:txBody>
      </p:sp>
      <p:sp>
        <p:nvSpPr>
          <p:cNvPr id="52228" name="Text Box 3"/>
          <p:cNvSpPr txBox="1">
            <a:spLocks noChangeArrowheads="1"/>
          </p:cNvSpPr>
          <p:nvPr/>
        </p:nvSpPr>
        <p:spPr bwMode="auto">
          <a:xfrm>
            <a:off x="2181225" y="3784600"/>
            <a:ext cx="746125" cy="342900"/>
          </a:xfrm>
          <a:prstGeom prst="rect">
            <a:avLst/>
          </a:prstGeom>
          <a:noFill/>
          <a:ln w="9525">
            <a:noFill/>
            <a:miter lim="800000"/>
            <a:headEnd/>
            <a:tailEnd/>
          </a:ln>
        </p:spPr>
        <p:txBody>
          <a:bodyPr/>
          <a:lstStyle/>
          <a:p>
            <a:r>
              <a:rPr lang="fr-FR" sz="1600">
                <a:solidFill>
                  <a:srgbClr val="FF0000"/>
                </a:solidFill>
                <a:cs typeface="Times New Roman" pitchFamily="18" charset="0"/>
              </a:rPr>
              <a:t>OUI</a:t>
            </a:r>
            <a:endParaRPr lang="fr-FR" sz="1600"/>
          </a:p>
          <a:p>
            <a:pPr eaLnBrk="0" hangingPunct="0"/>
            <a:endParaRPr lang="fr-FR" sz="1600"/>
          </a:p>
        </p:txBody>
      </p:sp>
      <p:sp>
        <p:nvSpPr>
          <p:cNvPr id="52229" name="ZoneTexte 38"/>
          <p:cNvSpPr txBox="1">
            <a:spLocks noChangeArrowheads="1"/>
          </p:cNvSpPr>
          <p:nvPr/>
        </p:nvSpPr>
        <p:spPr bwMode="auto">
          <a:xfrm>
            <a:off x="7092950" y="5805488"/>
            <a:ext cx="1296988" cy="369887"/>
          </a:xfrm>
          <a:prstGeom prst="rect">
            <a:avLst/>
          </a:prstGeom>
          <a:noFill/>
          <a:ln w="9525">
            <a:noFill/>
            <a:miter lim="800000"/>
            <a:headEnd/>
            <a:tailEnd/>
          </a:ln>
        </p:spPr>
        <p:txBody>
          <a:bodyPr>
            <a:spAutoFit/>
          </a:bodyPr>
          <a:lstStyle/>
          <a:p>
            <a:r>
              <a:rPr lang="fr-FR">
                <a:hlinkClick r:id="rId2" action="ppaction://hlinksldjump"/>
              </a:rPr>
              <a:t>Renvoi</a:t>
            </a:r>
            <a:endParaRPr lang="fr-F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49" name="Rectangle 25"/>
          <p:cNvSpPr>
            <a:spLocks noChangeArrowheads="1"/>
          </p:cNvSpPr>
          <p:nvPr/>
        </p:nvSpPr>
        <p:spPr bwMode="auto">
          <a:xfrm>
            <a:off x="152400" y="152400"/>
            <a:ext cx="9144000" cy="0"/>
          </a:xfrm>
          <a:prstGeom prst="rect">
            <a:avLst/>
          </a:prstGeom>
          <a:noFill/>
          <a:ln w="9525">
            <a:noFill/>
            <a:miter lim="800000"/>
            <a:headEnd/>
            <a:tailEnd/>
          </a:ln>
        </p:spPr>
        <p:txBody>
          <a:bodyPr wrap="none" anchor="ctr">
            <a:spAutoFit/>
          </a:bodyPr>
          <a:lstStyle/>
          <a:p>
            <a:endParaRPr lang="fr-FR"/>
          </a:p>
        </p:txBody>
      </p:sp>
      <p:grpSp>
        <p:nvGrpSpPr>
          <p:cNvPr id="53250" name="Group 1"/>
          <p:cNvGrpSpPr>
            <a:grpSpLocks noChangeAspect="1"/>
          </p:cNvGrpSpPr>
          <p:nvPr/>
        </p:nvGrpSpPr>
        <p:grpSpPr bwMode="auto">
          <a:xfrm>
            <a:off x="1160463" y="44450"/>
            <a:ext cx="7843837" cy="6696075"/>
            <a:chOff x="926" y="1302"/>
            <a:chExt cx="12352" cy="10546"/>
          </a:xfrm>
        </p:grpSpPr>
        <p:sp>
          <p:nvSpPr>
            <p:cNvPr id="53256" name="AutoShape 24"/>
            <p:cNvSpPr>
              <a:spLocks noChangeAspect="1" noChangeArrowheads="1" noTextEdit="1"/>
            </p:cNvSpPr>
            <p:nvPr/>
          </p:nvSpPr>
          <p:spPr bwMode="auto">
            <a:xfrm>
              <a:off x="1852" y="1767"/>
              <a:ext cx="9787" cy="10081"/>
            </a:xfrm>
            <a:prstGeom prst="rect">
              <a:avLst/>
            </a:prstGeom>
            <a:solidFill>
              <a:srgbClr val="FFFFFF"/>
            </a:solidFill>
            <a:ln w="9525">
              <a:noFill/>
              <a:miter lim="800000"/>
              <a:headEnd/>
              <a:tailEnd/>
            </a:ln>
          </p:spPr>
          <p:txBody>
            <a:bodyPr/>
            <a:lstStyle/>
            <a:p>
              <a:endParaRPr lang="fr-FR"/>
            </a:p>
          </p:txBody>
        </p:sp>
        <p:sp>
          <p:nvSpPr>
            <p:cNvPr id="53257" name="AutoShape 23"/>
            <p:cNvSpPr>
              <a:spLocks noChangeArrowheads="1"/>
            </p:cNvSpPr>
            <p:nvPr/>
          </p:nvSpPr>
          <p:spPr bwMode="auto">
            <a:xfrm>
              <a:off x="2753" y="1302"/>
              <a:ext cx="5210" cy="1754"/>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Flacon Iode 131</a:t>
              </a:r>
              <a:endParaRPr lang="fr-FR" sz="1600"/>
            </a:p>
            <a:p>
              <a:pPr algn="ctr" eaLnBrk="0" hangingPunct="0"/>
              <a:r>
                <a:rPr lang="fr-FR" sz="1600">
                  <a:cs typeface="Times New Roman" pitchFamily="18" charset="0"/>
                </a:rPr>
                <a:t>Chrome 51</a:t>
              </a:r>
              <a:endParaRPr lang="fr-FR" sz="1600"/>
            </a:p>
            <a:p>
              <a:pPr algn="ctr" eaLnBrk="0" hangingPunct="0"/>
              <a:r>
                <a:rPr lang="fr-FR" sz="1600">
                  <a:cs typeface="Times New Roman" pitchFamily="18" charset="0"/>
                </a:rPr>
                <a:t>Indium 111</a:t>
              </a:r>
              <a:endParaRPr lang="fr-FR" sz="1600"/>
            </a:p>
            <a:p>
              <a:pPr algn="ctr" eaLnBrk="0" hangingPunct="0"/>
              <a:r>
                <a:rPr lang="fr-FR" sz="1600">
                  <a:cs typeface="Times New Roman" pitchFamily="18" charset="0"/>
                </a:rPr>
                <a:t>F18</a:t>
              </a:r>
              <a:endParaRPr lang="fr-FR" sz="1600"/>
            </a:p>
            <a:p>
              <a:pPr eaLnBrk="0" hangingPunct="0"/>
              <a:endParaRPr lang="fr-FR" sz="1600"/>
            </a:p>
          </p:txBody>
        </p:sp>
        <p:cxnSp>
          <p:nvCxnSpPr>
            <p:cNvPr id="53258" name="AutoShape 22"/>
            <p:cNvCxnSpPr>
              <a:cxnSpLocks noChangeShapeType="1"/>
            </p:cNvCxnSpPr>
            <p:nvPr/>
          </p:nvCxnSpPr>
          <p:spPr bwMode="auto">
            <a:xfrm rot="10800000" flipH="1">
              <a:off x="1826" y="6128"/>
              <a:ext cx="1185" cy="1945"/>
            </a:xfrm>
            <a:prstGeom prst="bentConnector3">
              <a:avLst>
                <a:gd name="adj1" fmla="val -72741"/>
              </a:avLst>
            </a:prstGeom>
            <a:noFill/>
            <a:ln w="38100">
              <a:solidFill>
                <a:srgbClr val="FF0000"/>
              </a:solidFill>
              <a:miter lim="800000"/>
              <a:headEnd/>
              <a:tailEnd type="triangle" w="med" len="med"/>
            </a:ln>
          </p:spPr>
        </p:cxnSp>
        <p:sp>
          <p:nvSpPr>
            <p:cNvPr id="53259" name="Text Box 21"/>
            <p:cNvSpPr txBox="1">
              <a:spLocks noChangeArrowheads="1"/>
            </p:cNvSpPr>
            <p:nvPr/>
          </p:nvSpPr>
          <p:spPr bwMode="auto">
            <a:xfrm>
              <a:off x="926" y="7454"/>
              <a:ext cx="900" cy="540"/>
            </a:xfrm>
            <a:prstGeom prst="rect">
              <a:avLst/>
            </a:prstGeom>
            <a:noFill/>
            <a:ln w="9525">
              <a:noFill/>
              <a:miter lim="800000"/>
              <a:headEnd/>
              <a:tailEnd/>
            </a:ln>
          </p:spPr>
          <p:txBody>
            <a:bodyPr/>
            <a:lstStyle/>
            <a:p>
              <a:r>
                <a:rPr lang="fr-FR" sz="1600">
                  <a:solidFill>
                    <a:srgbClr val="FF0000"/>
                  </a:solidFill>
                  <a:cs typeface="Times New Roman" pitchFamily="18" charset="0"/>
                </a:rPr>
                <a:t>OUI</a:t>
              </a:r>
              <a:endParaRPr lang="fr-FR" sz="1600"/>
            </a:p>
          </p:txBody>
        </p:sp>
        <p:sp>
          <p:nvSpPr>
            <p:cNvPr id="53260" name="Text Box 20"/>
            <p:cNvSpPr txBox="1">
              <a:spLocks noChangeArrowheads="1"/>
            </p:cNvSpPr>
            <p:nvPr/>
          </p:nvSpPr>
          <p:spPr bwMode="auto">
            <a:xfrm>
              <a:off x="5802" y="8967"/>
              <a:ext cx="1474" cy="540"/>
            </a:xfrm>
            <a:prstGeom prst="rect">
              <a:avLst/>
            </a:prstGeom>
            <a:noFill/>
            <a:ln w="9525">
              <a:noFill/>
              <a:miter lim="800000"/>
              <a:headEnd/>
              <a:tailEnd/>
            </a:ln>
          </p:spPr>
          <p:txBody>
            <a:bodyPr/>
            <a:lstStyle/>
            <a:p>
              <a:r>
                <a:rPr lang="fr-FR" sz="1600">
                  <a:solidFill>
                    <a:srgbClr val="00FF00"/>
                  </a:solidFill>
                  <a:cs typeface="Times New Roman" pitchFamily="18" charset="0"/>
                </a:rPr>
                <a:t>NON</a:t>
              </a:r>
              <a:endParaRPr lang="fr-FR" sz="1600"/>
            </a:p>
          </p:txBody>
        </p:sp>
        <p:sp>
          <p:nvSpPr>
            <p:cNvPr id="53261" name="Line 19"/>
            <p:cNvSpPr>
              <a:spLocks noChangeShapeType="1"/>
            </p:cNvSpPr>
            <p:nvPr/>
          </p:nvSpPr>
          <p:spPr bwMode="auto">
            <a:xfrm flipH="1">
              <a:off x="5336" y="3056"/>
              <a:ext cx="0" cy="412"/>
            </a:xfrm>
            <a:prstGeom prst="line">
              <a:avLst/>
            </a:prstGeom>
            <a:noFill/>
            <a:ln w="38100">
              <a:solidFill>
                <a:srgbClr val="000000"/>
              </a:solidFill>
              <a:round/>
              <a:headEnd/>
              <a:tailEnd type="triangle" w="med" len="med"/>
            </a:ln>
          </p:spPr>
          <p:txBody>
            <a:bodyPr/>
            <a:lstStyle/>
            <a:p>
              <a:endParaRPr lang="fr-FR"/>
            </a:p>
          </p:txBody>
        </p:sp>
        <p:sp>
          <p:nvSpPr>
            <p:cNvPr id="53262" name="Text Box 18"/>
            <p:cNvSpPr txBox="1">
              <a:spLocks noChangeArrowheads="1"/>
            </p:cNvSpPr>
            <p:nvPr/>
          </p:nvSpPr>
          <p:spPr bwMode="auto">
            <a:xfrm>
              <a:off x="6536" y="10358"/>
              <a:ext cx="1215" cy="540"/>
            </a:xfrm>
            <a:prstGeom prst="rect">
              <a:avLst/>
            </a:prstGeom>
            <a:noFill/>
            <a:ln w="9525">
              <a:noFill/>
              <a:miter lim="800000"/>
              <a:headEnd/>
              <a:tailEnd/>
            </a:ln>
          </p:spPr>
          <p:txBody>
            <a:bodyPr/>
            <a:lstStyle/>
            <a:p>
              <a:r>
                <a:rPr lang="fr-FR" sz="1600">
                  <a:solidFill>
                    <a:srgbClr val="00FF00"/>
                  </a:solidFill>
                  <a:cs typeface="Times New Roman" pitchFamily="18" charset="0"/>
                </a:rPr>
                <a:t>NON</a:t>
              </a:r>
              <a:endParaRPr lang="fr-FR" sz="1600"/>
            </a:p>
          </p:txBody>
        </p:sp>
        <p:sp>
          <p:nvSpPr>
            <p:cNvPr id="53263" name="AutoShape 17"/>
            <p:cNvSpPr>
              <a:spLocks noChangeArrowheads="1"/>
            </p:cNvSpPr>
            <p:nvPr/>
          </p:nvSpPr>
          <p:spPr bwMode="auto">
            <a:xfrm>
              <a:off x="3011" y="4353"/>
              <a:ext cx="4988" cy="911"/>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temporaire 1 mois</a:t>
              </a:r>
              <a:endParaRPr lang="fr-FR" sz="1600"/>
            </a:p>
            <a:p>
              <a:pPr algn="ctr" eaLnBrk="0" hangingPunct="0"/>
              <a:r>
                <a:rPr lang="fr-FR" sz="1600">
                  <a:cs typeface="Times New Roman" pitchFamily="18" charset="0"/>
                </a:rPr>
                <a:t>Boite à gant Local déchet</a:t>
              </a:r>
              <a:endParaRPr lang="fr-FR" sz="1600"/>
            </a:p>
          </p:txBody>
        </p:sp>
        <p:sp>
          <p:nvSpPr>
            <p:cNvPr id="53264" name="AutoShape 16"/>
            <p:cNvSpPr>
              <a:spLocks noChangeArrowheads="1"/>
            </p:cNvSpPr>
            <p:nvPr/>
          </p:nvSpPr>
          <p:spPr bwMode="auto">
            <a:xfrm>
              <a:off x="3011" y="5643"/>
              <a:ext cx="4952" cy="970"/>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10 périodes</a:t>
              </a:r>
              <a:endParaRPr lang="fr-FR" sz="1600"/>
            </a:p>
            <a:p>
              <a:pPr algn="ctr" eaLnBrk="0" hangingPunct="0"/>
              <a:r>
                <a:rPr lang="fr-FR" sz="1600">
                  <a:cs typeface="Times New Roman" pitchFamily="18" charset="0"/>
                </a:rPr>
                <a:t>Gammathèque </a:t>
              </a:r>
              <a:endParaRPr lang="fr-FR" sz="1600"/>
            </a:p>
            <a:p>
              <a:pPr algn="ctr" eaLnBrk="0" hangingPunct="0"/>
              <a:endParaRPr lang="fr-FR" sz="1600"/>
            </a:p>
          </p:txBody>
        </p:sp>
        <p:sp>
          <p:nvSpPr>
            <p:cNvPr id="53265" name="AutoShape 15"/>
            <p:cNvSpPr>
              <a:spLocks noChangeArrowheads="1"/>
            </p:cNvSpPr>
            <p:nvPr/>
          </p:nvSpPr>
          <p:spPr bwMode="auto">
            <a:xfrm>
              <a:off x="1846" y="7041"/>
              <a:ext cx="7078" cy="2065"/>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p>
            <a:p>
              <a:pPr algn="ctr"/>
              <a:r>
                <a:rPr lang="fr-FR" sz="1600">
                  <a:cs typeface="Times New Roman" pitchFamily="18" charset="0"/>
                </a:rPr>
                <a:t>Contamination Service</a:t>
              </a:r>
              <a:endParaRPr lang="fr-FR" sz="1600"/>
            </a:p>
          </p:txBody>
        </p:sp>
        <p:sp>
          <p:nvSpPr>
            <p:cNvPr id="53266" name="AutoShape 14"/>
            <p:cNvSpPr>
              <a:spLocks noChangeArrowheads="1"/>
            </p:cNvSpPr>
            <p:nvPr/>
          </p:nvSpPr>
          <p:spPr bwMode="auto">
            <a:xfrm>
              <a:off x="1826" y="9444"/>
              <a:ext cx="7098" cy="1103"/>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 Via portique</a:t>
              </a:r>
              <a:endParaRPr lang="fr-FR" sz="1600"/>
            </a:p>
          </p:txBody>
        </p:sp>
        <p:sp>
          <p:nvSpPr>
            <p:cNvPr id="53267" name="AutoShape 12"/>
            <p:cNvSpPr>
              <a:spLocks noChangeArrowheads="1"/>
            </p:cNvSpPr>
            <p:nvPr/>
          </p:nvSpPr>
          <p:spPr bwMode="auto">
            <a:xfrm>
              <a:off x="3666" y="10898"/>
              <a:ext cx="3478" cy="601"/>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Incinérateur Toulon</a:t>
              </a:r>
              <a:endParaRPr lang="fr-FR" sz="1600"/>
            </a:p>
          </p:txBody>
        </p:sp>
        <p:sp>
          <p:nvSpPr>
            <p:cNvPr id="53268" name="Line 9"/>
            <p:cNvSpPr>
              <a:spLocks noChangeShapeType="1"/>
            </p:cNvSpPr>
            <p:nvPr/>
          </p:nvSpPr>
          <p:spPr bwMode="auto">
            <a:xfrm>
              <a:off x="5405" y="6591"/>
              <a:ext cx="1" cy="450"/>
            </a:xfrm>
            <a:prstGeom prst="line">
              <a:avLst/>
            </a:prstGeom>
            <a:noFill/>
            <a:ln w="38100">
              <a:solidFill>
                <a:srgbClr val="000000"/>
              </a:solidFill>
              <a:round/>
              <a:headEnd/>
              <a:tailEnd type="triangle" w="med" len="med"/>
            </a:ln>
          </p:spPr>
          <p:txBody>
            <a:bodyPr/>
            <a:lstStyle/>
            <a:p>
              <a:endParaRPr lang="fr-FR"/>
            </a:p>
          </p:txBody>
        </p:sp>
        <p:sp>
          <p:nvSpPr>
            <p:cNvPr id="53269" name="AutoShape 8"/>
            <p:cNvSpPr>
              <a:spLocks noChangeArrowheads="1"/>
            </p:cNvSpPr>
            <p:nvPr/>
          </p:nvSpPr>
          <p:spPr bwMode="auto">
            <a:xfrm>
              <a:off x="3011" y="3453"/>
              <a:ext cx="4763" cy="517"/>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Administration patient </a:t>
              </a:r>
              <a:endParaRPr lang="fr-FR" sz="1600"/>
            </a:p>
          </p:txBody>
        </p:sp>
        <p:sp>
          <p:nvSpPr>
            <p:cNvPr id="53270" name="Line 7"/>
            <p:cNvSpPr>
              <a:spLocks noChangeShapeType="1"/>
            </p:cNvSpPr>
            <p:nvPr/>
          </p:nvSpPr>
          <p:spPr bwMode="auto">
            <a:xfrm>
              <a:off x="5387" y="3993"/>
              <a:ext cx="0" cy="360"/>
            </a:xfrm>
            <a:prstGeom prst="line">
              <a:avLst/>
            </a:prstGeom>
            <a:noFill/>
            <a:ln w="38100">
              <a:solidFill>
                <a:srgbClr val="000000"/>
              </a:solidFill>
              <a:round/>
              <a:headEnd/>
              <a:tailEnd type="triangle" w="med" len="med"/>
            </a:ln>
          </p:spPr>
          <p:txBody>
            <a:bodyPr/>
            <a:lstStyle/>
            <a:p>
              <a:endParaRPr lang="fr-FR"/>
            </a:p>
          </p:txBody>
        </p:sp>
        <p:cxnSp>
          <p:nvCxnSpPr>
            <p:cNvPr id="53271" name="AutoShape 6"/>
            <p:cNvCxnSpPr>
              <a:cxnSpLocks noChangeShapeType="1"/>
            </p:cNvCxnSpPr>
            <p:nvPr/>
          </p:nvCxnSpPr>
          <p:spPr bwMode="auto">
            <a:xfrm rot="10800000">
              <a:off x="952" y="7939"/>
              <a:ext cx="874" cy="2056"/>
            </a:xfrm>
            <a:prstGeom prst="bentConnector2">
              <a:avLst/>
            </a:prstGeom>
            <a:noFill/>
            <a:ln w="38100">
              <a:solidFill>
                <a:srgbClr val="FF0000"/>
              </a:solidFill>
              <a:miter lim="800000"/>
              <a:headEnd/>
              <a:tailEnd type="triangle" w="med" len="med"/>
            </a:ln>
          </p:spPr>
        </p:cxnSp>
        <p:sp>
          <p:nvSpPr>
            <p:cNvPr id="53272" name="AutoShape 5"/>
            <p:cNvSpPr>
              <a:spLocks noChangeArrowheads="1"/>
            </p:cNvSpPr>
            <p:nvPr/>
          </p:nvSpPr>
          <p:spPr bwMode="auto">
            <a:xfrm>
              <a:off x="8592" y="5138"/>
              <a:ext cx="4686" cy="2434"/>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tampon 24h pour le F18 </a:t>
              </a:r>
              <a:endParaRPr lang="fr-FR" sz="1600"/>
            </a:p>
            <a:p>
              <a:pPr algn="ctr" eaLnBrk="0" hangingPunct="0"/>
              <a:r>
                <a:rPr lang="fr-FR" sz="1600">
                  <a:cs typeface="Times New Roman" pitchFamily="18" charset="0"/>
                </a:rPr>
                <a:t>Local réception (dans emballage d’origine)</a:t>
              </a:r>
              <a:endParaRPr lang="fr-FR" sz="1600"/>
            </a:p>
            <a:p>
              <a:pPr algn="ctr" eaLnBrk="0" hangingPunct="0"/>
              <a:r>
                <a:rPr lang="fr-FR" sz="1600">
                  <a:cs typeface="Times New Roman" pitchFamily="18" charset="0"/>
                </a:rPr>
                <a:t>Mise au déchet dans container Agerma </a:t>
              </a:r>
              <a:endParaRPr lang="fr-FR" sz="1600"/>
            </a:p>
          </p:txBody>
        </p:sp>
        <p:cxnSp>
          <p:nvCxnSpPr>
            <p:cNvPr id="53273" name="AutoShape 4"/>
            <p:cNvCxnSpPr>
              <a:cxnSpLocks noChangeShapeType="1"/>
            </p:cNvCxnSpPr>
            <p:nvPr/>
          </p:nvCxnSpPr>
          <p:spPr bwMode="auto">
            <a:xfrm>
              <a:off x="7774" y="3798"/>
              <a:ext cx="3143" cy="1360"/>
            </a:xfrm>
            <a:prstGeom prst="bentConnector2">
              <a:avLst/>
            </a:prstGeom>
            <a:noFill/>
            <a:ln w="38100">
              <a:solidFill>
                <a:srgbClr val="000000"/>
              </a:solidFill>
              <a:miter lim="800000"/>
              <a:headEnd/>
              <a:tailEnd type="triangle" w="med" len="med"/>
            </a:ln>
          </p:spPr>
        </p:cxnSp>
        <p:cxnSp>
          <p:nvCxnSpPr>
            <p:cNvPr id="53274" name="AutoShape 3"/>
            <p:cNvCxnSpPr>
              <a:cxnSpLocks noChangeShapeType="1"/>
            </p:cNvCxnSpPr>
            <p:nvPr/>
          </p:nvCxnSpPr>
          <p:spPr bwMode="auto">
            <a:xfrm rot="5400000">
              <a:off x="9681" y="6794"/>
              <a:ext cx="526" cy="1993"/>
            </a:xfrm>
            <a:prstGeom prst="bentConnector2">
              <a:avLst/>
            </a:prstGeom>
            <a:noFill/>
            <a:ln w="38100">
              <a:solidFill>
                <a:srgbClr val="000000"/>
              </a:solidFill>
              <a:miter lim="800000"/>
              <a:headEnd/>
              <a:tailEnd type="triangle" w="med" len="med"/>
            </a:ln>
          </p:spPr>
        </p:cxnSp>
      </p:grpSp>
      <p:sp>
        <p:nvSpPr>
          <p:cNvPr id="53251" name="Line 9"/>
          <p:cNvSpPr>
            <a:spLocks noChangeShapeType="1"/>
          </p:cNvSpPr>
          <p:nvPr/>
        </p:nvSpPr>
        <p:spPr bwMode="auto">
          <a:xfrm>
            <a:off x="3967163" y="5022850"/>
            <a:ext cx="0" cy="285750"/>
          </a:xfrm>
          <a:prstGeom prst="line">
            <a:avLst/>
          </a:prstGeom>
          <a:noFill/>
          <a:ln w="38100">
            <a:solidFill>
              <a:srgbClr val="00FF00"/>
            </a:solidFill>
            <a:round/>
            <a:headEnd/>
            <a:tailEnd type="triangle" w="med" len="med"/>
          </a:ln>
        </p:spPr>
        <p:txBody>
          <a:bodyPr/>
          <a:lstStyle/>
          <a:p>
            <a:endParaRPr lang="fr-FR"/>
          </a:p>
        </p:txBody>
      </p:sp>
      <p:sp>
        <p:nvSpPr>
          <p:cNvPr id="53252" name="Line 9"/>
          <p:cNvSpPr>
            <a:spLocks noChangeShapeType="1"/>
          </p:cNvSpPr>
          <p:nvPr/>
        </p:nvSpPr>
        <p:spPr bwMode="auto">
          <a:xfrm flipH="1">
            <a:off x="3973513" y="5949950"/>
            <a:ext cx="0" cy="187325"/>
          </a:xfrm>
          <a:prstGeom prst="line">
            <a:avLst/>
          </a:prstGeom>
          <a:noFill/>
          <a:ln w="38100">
            <a:solidFill>
              <a:srgbClr val="00FF00"/>
            </a:solidFill>
            <a:round/>
            <a:headEnd/>
            <a:tailEnd type="triangle" w="med" len="med"/>
          </a:ln>
        </p:spPr>
        <p:txBody>
          <a:bodyPr/>
          <a:lstStyle/>
          <a:p>
            <a:endParaRPr lang="fr-FR"/>
          </a:p>
        </p:txBody>
      </p:sp>
      <p:sp>
        <p:nvSpPr>
          <p:cNvPr id="53253" name="Text Box 21"/>
          <p:cNvSpPr txBox="1">
            <a:spLocks noChangeArrowheads="1"/>
          </p:cNvSpPr>
          <p:nvPr/>
        </p:nvSpPr>
        <p:spPr bwMode="auto">
          <a:xfrm>
            <a:off x="1225550" y="5165725"/>
            <a:ext cx="571500" cy="342900"/>
          </a:xfrm>
          <a:prstGeom prst="rect">
            <a:avLst/>
          </a:prstGeom>
          <a:noFill/>
          <a:ln w="9525">
            <a:noFill/>
            <a:miter lim="800000"/>
            <a:headEnd/>
            <a:tailEnd/>
          </a:ln>
        </p:spPr>
        <p:txBody>
          <a:bodyPr/>
          <a:lstStyle/>
          <a:p>
            <a:r>
              <a:rPr lang="fr-FR" sz="1600">
                <a:solidFill>
                  <a:srgbClr val="FF0000"/>
                </a:solidFill>
                <a:cs typeface="Times New Roman" pitchFamily="18" charset="0"/>
              </a:rPr>
              <a:t>OUI</a:t>
            </a:r>
            <a:endParaRPr lang="fr-FR" sz="1600"/>
          </a:p>
        </p:txBody>
      </p:sp>
      <p:sp>
        <p:nvSpPr>
          <p:cNvPr id="53254" name="Line 9"/>
          <p:cNvSpPr>
            <a:spLocks noChangeShapeType="1"/>
          </p:cNvSpPr>
          <p:nvPr/>
        </p:nvSpPr>
        <p:spPr bwMode="auto">
          <a:xfrm>
            <a:off x="3956050" y="2565400"/>
            <a:ext cx="0" cy="285750"/>
          </a:xfrm>
          <a:prstGeom prst="line">
            <a:avLst/>
          </a:prstGeom>
          <a:noFill/>
          <a:ln w="38100">
            <a:solidFill>
              <a:srgbClr val="000000"/>
            </a:solidFill>
            <a:round/>
            <a:headEnd/>
            <a:tailEnd type="triangle" w="med" len="med"/>
          </a:ln>
        </p:spPr>
        <p:txBody>
          <a:bodyPr/>
          <a:lstStyle/>
          <a:p>
            <a:endParaRPr lang="fr-FR"/>
          </a:p>
        </p:txBody>
      </p:sp>
      <p:sp>
        <p:nvSpPr>
          <p:cNvPr id="53255" name="ZoneTexte 32"/>
          <p:cNvSpPr txBox="1">
            <a:spLocks noChangeArrowheads="1"/>
          </p:cNvSpPr>
          <p:nvPr/>
        </p:nvSpPr>
        <p:spPr bwMode="auto">
          <a:xfrm>
            <a:off x="7092950" y="5805488"/>
            <a:ext cx="1296988" cy="369887"/>
          </a:xfrm>
          <a:prstGeom prst="rect">
            <a:avLst/>
          </a:prstGeom>
          <a:noFill/>
          <a:ln w="9525">
            <a:noFill/>
            <a:miter lim="800000"/>
            <a:headEnd/>
            <a:tailEnd/>
          </a:ln>
        </p:spPr>
        <p:txBody>
          <a:bodyPr>
            <a:spAutoFit/>
          </a:bodyPr>
          <a:lstStyle/>
          <a:p>
            <a:r>
              <a:rPr lang="fr-FR">
                <a:hlinkClick r:id="rId2" action="ppaction://hlinksldjump"/>
              </a:rPr>
              <a:t>Renvoi</a:t>
            </a:r>
            <a:endParaRPr lang="fr-F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3" name="Rectangle 23"/>
          <p:cNvSpPr>
            <a:spLocks noChangeArrowheads="1"/>
          </p:cNvSpPr>
          <p:nvPr/>
        </p:nvSpPr>
        <p:spPr bwMode="auto">
          <a:xfrm>
            <a:off x="152400" y="152400"/>
            <a:ext cx="9144000" cy="0"/>
          </a:xfrm>
          <a:prstGeom prst="rect">
            <a:avLst/>
          </a:prstGeom>
          <a:noFill/>
          <a:ln w="9525">
            <a:noFill/>
            <a:miter lim="800000"/>
            <a:headEnd/>
            <a:tailEnd/>
          </a:ln>
        </p:spPr>
        <p:txBody>
          <a:bodyPr wrap="none" anchor="ctr">
            <a:spAutoFit/>
          </a:bodyPr>
          <a:lstStyle/>
          <a:p>
            <a:endParaRPr lang="fr-FR"/>
          </a:p>
        </p:txBody>
      </p:sp>
      <p:grpSp>
        <p:nvGrpSpPr>
          <p:cNvPr id="54274" name="Group 1"/>
          <p:cNvGrpSpPr>
            <a:grpSpLocks noChangeAspect="1"/>
          </p:cNvGrpSpPr>
          <p:nvPr/>
        </p:nvGrpSpPr>
        <p:grpSpPr bwMode="auto">
          <a:xfrm>
            <a:off x="1233488" y="0"/>
            <a:ext cx="6489700" cy="9258300"/>
            <a:chOff x="446" y="1328"/>
            <a:chExt cx="10220" cy="14580"/>
          </a:xfrm>
        </p:grpSpPr>
        <p:sp>
          <p:nvSpPr>
            <p:cNvPr id="54280" name="AutoShape 22"/>
            <p:cNvSpPr>
              <a:spLocks noChangeAspect="1" noChangeArrowheads="1" noTextEdit="1"/>
            </p:cNvSpPr>
            <p:nvPr/>
          </p:nvSpPr>
          <p:spPr bwMode="auto">
            <a:xfrm>
              <a:off x="1666" y="1328"/>
              <a:ext cx="9000" cy="14580"/>
            </a:xfrm>
            <a:prstGeom prst="rect">
              <a:avLst/>
            </a:prstGeom>
            <a:noFill/>
            <a:ln w="9525">
              <a:noFill/>
              <a:miter lim="800000"/>
              <a:headEnd/>
              <a:tailEnd/>
            </a:ln>
          </p:spPr>
          <p:txBody>
            <a:bodyPr/>
            <a:lstStyle/>
            <a:p>
              <a:endParaRPr lang="fr-FR"/>
            </a:p>
          </p:txBody>
        </p:sp>
        <p:sp>
          <p:nvSpPr>
            <p:cNvPr id="54281" name="AutoShape 21"/>
            <p:cNvSpPr>
              <a:spLocks noChangeArrowheads="1"/>
            </p:cNvSpPr>
            <p:nvPr/>
          </p:nvSpPr>
          <p:spPr bwMode="auto">
            <a:xfrm>
              <a:off x="2642" y="2340"/>
              <a:ext cx="5102" cy="873"/>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temporaire 3 jours maxi</a:t>
              </a:r>
              <a:endParaRPr lang="fr-FR" sz="1600"/>
            </a:p>
            <a:p>
              <a:pPr algn="ctr" eaLnBrk="0" hangingPunct="0"/>
              <a:r>
                <a:rPr lang="fr-FR" sz="1600">
                  <a:cs typeface="Times New Roman" pitchFamily="18" charset="0"/>
                </a:rPr>
                <a:t>Hotte préparation</a:t>
              </a:r>
              <a:endParaRPr lang="fr-FR" sz="1600"/>
            </a:p>
            <a:p>
              <a:pPr algn="ctr" eaLnBrk="0" hangingPunct="0"/>
              <a:endParaRPr lang="fr-FR" sz="1600"/>
            </a:p>
          </p:txBody>
        </p:sp>
        <p:sp>
          <p:nvSpPr>
            <p:cNvPr id="54282" name="AutoShape 20"/>
            <p:cNvSpPr>
              <a:spLocks noChangeArrowheads="1"/>
            </p:cNvSpPr>
            <p:nvPr/>
          </p:nvSpPr>
          <p:spPr bwMode="auto">
            <a:xfrm>
              <a:off x="2642" y="3620"/>
              <a:ext cx="5782" cy="1248"/>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temporaire par sac mensuel</a:t>
              </a:r>
              <a:endParaRPr lang="fr-FR" sz="1600"/>
            </a:p>
            <a:p>
              <a:pPr algn="ctr" eaLnBrk="0" hangingPunct="0"/>
              <a:r>
                <a:rPr lang="fr-FR" sz="1600">
                  <a:cs typeface="Times New Roman" pitchFamily="18" charset="0"/>
                </a:rPr>
                <a:t>Poubelle plombée </a:t>
              </a:r>
              <a:endParaRPr lang="fr-FR" sz="1600"/>
            </a:p>
            <a:p>
              <a:pPr algn="ctr" eaLnBrk="0" hangingPunct="0"/>
              <a:r>
                <a:rPr lang="fr-FR" sz="1600">
                  <a:cs typeface="Times New Roman" pitchFamily="18" charset="0"/>
                </a:rPr>
                <a:t>Laboratoire de préparation</a:t>
              </a:r>
              <a:endParaRPr lang="fr-FR" sz="1600"/>
            </a:p>
          </p:txBody>
        </p:sp>
        <p:sp>
          <p:nvSpPr>
            <p:cNvPr id="54283" name="AutoShape 19"/>
            <p:cNvSpPr>
              <a:spLocks noChangeArrowheads="1"/>
            </p:cNvSpPr>
            <p:nvPr/>
          </p:nvSpPr>
          <p:spPr bwMode="auto">
            <a:xfrm>
              <a:off x="446" y="1328"/>
              <a:ext cx="2520" cy="72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Eluât </a:t>
              </a:r>
              <a:endParaRPr lang="fr-FR" sz="1600"/>
            </a:p>
          </p:txBody>
        </p:sp>
        <p:sp>
          <p:nvSpPr>
            <p:cNvPr id="54284" name="AutoShape 18"/>
            <p:cNvSpPr>
              <a:spLocks noChangeArrowheads="1"/>
            </p:cNvSpPr>
            <p:nvPr/>
          </p:nvSpPr>
          <p:spPr bwMode="auto">
            <a:xfrm>
              <a:off x="2699" y="5311"/>
              <a:ext cx="4990" cy="1248"/>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Stockage 10 périodes</a:t>
              </a:r>
              <a:endParaRPr lang="fr-FR" sz="1600"/>
            </a:p>
            <a:p>
              <a:pPr algn="ctr" eaLnBrk="0" hangingPunct="0"/>
              <a:r>
                <a:rPr lang="fr-FR" sz="1600">
                  <a:cs typeface="Times New Roman" pitchFamily="18" charset="0"/>
                </a:rPr>
                <a:t>Local à déchet</a:t>
              </a:r>
              <a:endParaRPr lang="fr-FR" sz="1600"/>
            </a:p>
            <a:p>
              <a:pPr algn="ctr" eaLnBrk="0" hangingPunct="0"/>
              <a:r>
                <a:rPr lang="fr-FR" sz="1600">
                  <a:cs typeface="Times New Roman" pitchFamily="18" charset="0"/>
                </a:rPr>
                <a:t>Poubelle plombée</a:t>
              </a:r>
              <a:endParaRPr lang="fr-FR" sz="1600"/>
            </a:p>
            <a:p>
              <a:pPr algn="ctr" eaLnBrk="0" hangingPunct="0"/>
              <a:endParaRPr lang="fr-FR" sz="1600"/>
            </a:p>
          </p:txBody>
        </p:sp>
        <p:sp>
          <p:nvSpPr>
            <p:cNvPr id="54285" name="AutoShape 17"/>
            <p:cNvSpPr>
              <a:spLocks noChangeArrowheads="1"/>
            </p:cNvSpPr>
            <p:nvPr/>
          </p:nvSpPr>
          <p:spPr bwMode="auto">
            <a:xfrm>
              <a:off x="2699" y="7009"/>
              <a:ext cx="4990" cy="2044"/>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Contamination</a:t>
              </a:r>
              <a:endParaRPr lang="fr-FR" sz="1600"/>
            </a:p>
            <a:p>
              <a:pPr algn="ctr" eaLnBrk="0" hangingPunct="0"/>
              <a:r>
                <a:rPr lang="fr-FR" sz="1600">
                  <a:cs typeface="Times New Roman" pitchFamily="18" charset="0"/>
                </a:rPr>
                <a:t>Sortie service</a:t>
              </a:r>
              <a:endParaRPr lang="fr-FR" sz="1600"/>
            </a:p>
          </p:txBody>
        </p:sp>
        <p:cxnSp>
          <p:nvCxnSpPr>
            <p:cNvPr id="54286" name="AutoShape 16"/>
            <p:cNvCxnSpPr>
              <a:cxnSpLocks noChangeShapeType="1"/>
            </p:cNvCxnSpPr>
            <p:nvPr/>
          </p:nvCxnSpPr>
          <p:spPr bwMode="auto">
            <a:xfrm rot="10800000">
              <a:off x="2570" y="5935"/>
              <a:ext cx="129" cy="2096"/>
            </a:xfrm>
            <a:prstGeom prst="bentConnector3">
              <a:avLst>
                <a:gd name="adj1" fmla="val 918097"/>
              </a:avLst>
            </a:prstGeom>
            <a:noFill/>
            <a:ln w="38100">
              <a:solidFill>
                <a:srgbClr val="FF0000"/>
              </a:solidFill>
              <a:miter lim="800000"/>
              <a:headEnd/>
              <a:tailEnd type="triangle" w="med" len="med"/>
            </a:ln>
          </p:spPr>
        </p:cxnSp>
        <p:sp>
          <p:nvSpPr>
            <p:cNvPr id="54287" name="Text Box 15"/>
            <p:cNvSpPr txBox="1">
              <a:spLocks noChangeArrowheads="1"/>
            </p:cNvSpPr>
            <p:nvPr/>
          </p:nvSpPr>
          <p:spPr bwMode="auto">
            <a:xfrm>
              <a:off x="2127" y="7295"/>
              <a:ext cx="900" cy="540"/>
            </a:xfrm>
            <a:prstGeom prst="rect">
              <a:avLst/>
            </a:prstGeom>
            <a:noFill/>
            <a:ln w="9525">
              <a:noFill/>
              <a:miter lim="800000"/>
              <a:headEnd/>
              <a:tailEnd/>
            </a:ln>
          </p:spPr>
          <p:txBody>
            <a:bodyPr/>
            <a:lstStyle/>
            <a:p>
              <a:pPr algn="ctr"/>
              <a:r>
                <a:rPr lang="fr-FR" sz="1600">
                  <a:solidFill>
                    <a:srgbClr val="FF0000"/>
                  </a:solidFill>
                  <a:cs typeface="Times New Roman" pitchFamily="18" charset="0"/>
                </a:rPr>
                <a:t>OUI</a:t>
              </a:r>
              <a:endParaRPr lang="fr-FR" sz="1600"/>
            </a:p>
          </p:txBody>
        </p:sp>
        <p:sp>
          <p:nvSpPr>
            <p:cNvPr id="54288" name="Text Box 14"/>
            <p:cNvSpPr txBox="1">
              <a:spLocks noChangeArrowheads="1"/>
            </p:cNvSpPr>
            <p:nvPr/>
          </p:nvSpPr>
          <p:spPr bwMode="auto">
            <a:xfrm>
              <a:off x="5336" y="8846"/>
              <a:ext cx="1101" cy="540"/>
            </a:xfrm>
            <a:prstGeom prst="rect">
              <a:avLst/>
            </a:prstGeom>
            <a:noFill/>
            <a:ln w="9525">
              <a:noFill/>
              <a:miter lim="800000"/>
              <a:headEnd/>
              <a:tailEnd/>
            </a:ln>
          </p:spPr>
          <p:txBody>
            <a:bodyPr/>
            <a:lstStyle/>
            <a:p>
              <a:pPr algn="ctr"/>
              <a:r>
                <a:rPr lang="fr-FR" sz="1600">
                  <a:solidFill>
                    <a:srgbClr val="00FF00"/>
                  </a:solidFill>
                  <a:cs typeface="Times New Roman" pitchFamily="18" charset="0"/>
                </a:rPr>
                <a:t>NON</a:t>
              </a:r>
              <a:endParaRPr lang="fr-FR" sz="1600"/>
            </a:p>
          </p:txBody>
        </p:sp>
        <p:sp>
          <p:nvSpPr>
            <p:cNvPr id="54289" name="AutoShape 13"/>
            <p:cNvSpPr>
              <a:spLocks noChangeArrowheads="1"/>
            </p:cNvSpPr>
            <p:nvPr/>
          </p:nvSpPr>
          <p:spPr bwMode="auto">
            <a:xfrm>
              <a:off x="3040" y="9323"/>
              <a:ext cx="4592" cy="1440"/>
            </a:xfrm>
            <a:prstGeom prst="flowChartDecision">
              <a:avLst/>
            </a:prstGeom>
            <a:solidFill>
              <a:srgbClr val="FFFFFF"/>
            </a:solidFill>
            <a:ln w="9525">
              <a:solidFill>
                <a:srgbClr val="000000"/>
              </a:solidFill>
              <a:miter lim="800000"/>
              <a:headEnd/>
              <a:tailEnd/>
            </a:ln>
          </p:spPr>
          <p:txBody>
            <a:bodyPr/>
            <a:lstStyle/>
            <a:p>
              <a:pPr algn="ctr"/>
              <a:r>
                <a:rPr lang="fr-FR" sz="1600">
                  <a:cs typeface="Times New Roman" pitchFamily="18" charset="0"/>
                </a:rPr>
                <a:t>Contrôle</a:t>
              </a:r>
              <a:endParaRPr lang="fr-FR" sz="1600"/>
            </a:p>
            <a:p>
              <a:pPr algn="ctr" eaLnBrk="0" hangingPunct="0"/>
              <a:r>
                <a:rPr lang="fr-FR" sz="1600">
                  <a:cs typeface="Times New Roman" pitchFamily="18" charset="0"/>
                </a:rPr>
                <a:t>Via portique</a:t>
              </a:r>
              <a:endParaRPr lang="fr-FR" sz="1600"/>
            </a:p>
          </p:txBody>
        </p:sp>
        <p:sp>
          <p:nvSpPr>
            <p:cNvPr id="54290" name="AutoShape 11"/>
            <p:cNvSpPr>
              <a:spLocks noChangeArrowheads="1"/>
            </p:cNvSpPr>
            <p:nvPr/>
          </p:nvSpPr>
          <p:spPr bwMode="auto">
            <a:xfrm>
              <a:off x="3691" y="11138"/>
              <a:ext cx="3433" cy="466"/>
            </a:xfrm>
            <a:prstGeom prst="flowChartProcess">
              <a:avLst/>
            </a:prstGeom>
            <a:solidFill>
              <a:srgbClr val="FFFFFF"/>
            </a:solidFill>
            <a:ln w="9525">
              <a:solidFill>
                <a:srgbClr val="000000"/>
              </a:solidFill>
              <a:miter lim="800000"/>
              <a:headEnd/>
              <a:tailEnd/>
            </a:ln>
          </p:spPr>
          <p:txBody>
            <a:bodyPr/>
            <a:lstStyle/>
            <a:p>
              <a:pPr algn="ctr"/>
              <a:r>
                <a:rPr lang="fr-FR" sz="1600">
                  <a:cs typeface="Times New Roman" pitchFamily="18" charset="0"/>
                </a:rPr>
                <a:t>Incinérateur Toulon</a:t>
              </a:r>
              <a:endParaRPr lang="fr-FR" sz="1600"/>
            </a:p>
          </p:txBody>
        </p:sp>
        <p:sp>
          <p:nvSpPr>
            <p:cNvPr id="54291" name="AutoShape 8"/>
            <p:cNvSpPr>
              <a:spLocks noChangeArrowheads="1"/>
            </p:cNvSpPr>
            <p:nvPr/>
          </p:nvSpPr>
          <p:spPr bwMode="auto">
            <a:xfrm>
              <a:off x="7204" y="1328"/>
              <a:ext cx="3240" cy="720"/>
            </a:xfrm>
            <a:prstGeom prst="flowChartTerminator">
              <a:avLst/>
            </a:prstGeom>
            <a:solidFill>
              <a:srgbClr val="FFFFFF"/>
            </a:solidFill>
            <a:ln w="9525">
              <a:solidFill>
                <a:srgbClr val="000000"/>
              </a:solidFill>
              <a:miter lim="800000"/>
              <a:headEnd/>
              <a:tailEnd/>
            </a:ln>
          </p:spPr>
          <p:txBody>
            <a:bodyPr/>
            <a:lstStyle/>
            <a:p>
              <a:pPr algn="ctr"/>
              <a:r>
                <a:rPr lang="fr-FR" sz="1600">
                  <a:cs typeface="Times New Roman" pitchFamily="18" charset="0"/>
                </a:rPr>
                <a:t>Préparation MRP</a:t>
              </a:r>
              <a:endParaRPr lang="fr-FR" sz="1600"/>
            </a:p>
          </p:txBody>
        </p:sp>
        <p:cxnSp>
          <p:nvCxnSpPr>
            <p:cNvPr id="54292" name="AutoShape 7"/>
            <p:cNvCxnSpPr>
              <a:cxnSpLocks noChangeShapeType="1"/>
            </p:cNvCxnSpPr>
            <p:nvPr/>
          </p:nvCxnSpPr>
          <p:spPr bwMode="auto">
            <a:xfrm rot="16200000" flipH="1">
              <a:off x="1735" y="2019"/>
              <a:ext cx="877" cy="936"/>
            </a:xfrm>
            <a:prstGeom prst="bentConnector2">
              <a:avLst/>
            </a:prstGeom>
            <a:noFill/>
            <a:ln w="38100">
              <a:solidFill>
                <a:srgbClr val="000000"/>
              </a:solidFill>
              <a:miter lim="800000"/>
              <a:headEnd/>
              <a:tailEnd type="triangle" w="med" len="med"/>
            </a:ln>
          </p:spPr>
        </p:cxnSp>
        <p:cxnSp>
          <p:nvCxnSpPr>
            <p:cNvPr id="54293" name="AutoShape 6"/>
            <p:cNvCxnSpPr>
              <a:cxnSpLocks noChangeShapeType="1"/>
            </p:cNvCxnSpPr>
            <p:nvPr/>
          </p:nvCxnSpPr>
          <p:spPr bwMode="auto">
            <a:xfrm rot="5400000">
              <a:off x="8084" y="1839"/>
              <a:ext cx="681" cy="1362"/>
            </a:xfrm>
            <a:prstGeom prst="bentConnector2">
              <a:avLst/>
            </a:prstGeom>
            <a:noFill/>
            <a:ln w="38100">
              <a:solidFill>
                <a:srgbClr val="000000"/>
              </a:solidFill>
              <a:miter lim="800000"/>
              <a:headEnd/>
              <a:tailEnd type="triangle" w="med" len="med"/>
            </a:ln>
          </p:spPr>
        </p:cxnSp>
        <p:sp>
          <p:nvSpPr>
            <p:cNvPr id="54294" name="Line 5"/>
            <p:cNvSpPr>
              <a:spLocks noChangeShapeType="1"/>
            </p:cNvSpPr>
            <p:nvPr/>
          </p:nvSpPr>
          <p:spPr bwMode="auto">
            <a:xfrm flipH="1">
              <a:off x="5192" y="3167"/>
              <a:ext cx="1" cy="453"/>
            </a:xfrm>
            <a:prstGeom prst="line">
              <a:avLst/>
            </a:prstGeom>
            <a:noFill/>
            <a:ln w="38100">
              <a:solidFill>
                <a:srgbClr val="000000"/>
              </a:solidFill>
              <a:round/>
              <a:headEnd/>
              <a:tailEnd type="triangle" w="med" len="med"/>
            </a:ln>
          </p:spPr>
          <p:txBody>
            <a:bodyPr/>
            <a:lstStyle/>
            <a:p>
              <a:endParaRPr lang="fr-FR"/>
            </a:p>
          </p:txBody>
        </p:sp>
        <p:sp>
          <p:nvSpPr>
            <p:cNvPr id="54295" name="Line 4"/>
            <p:cNvSpPr>
              <a:spLocks noChangeShapeType="1"/>
            </p:cNvSpPr>
            <p:nvPr/>
          </p:nvSpPr>
          <p:spPr bwMode="auto">
            <a:xfrm>
              <a:off x="5194" y="6559"/>
              <a:ext cx="0" cy="450"/>
            </a:xfrm>
            <a:prstGeom prst="line">
              <a:avLst/>
            </a:prstGeom>
            <a:noFill/>
            <a:ln w="38100">
              <a:solidFill>
                <a:srgbClr val="000000"/>
              </a:solidFill>
              <a:round/>
              <a:headEnd/>
              <a:tailEnd type="triangle" w="med" len="med"/>
            </a:ln>
          </p:spPr>
          <p:txBody>
            <a:bodyPr/>
            <a:lstStyle/>
            <a:p>
              <a:endParaRPr lang="fr-FR"/>
            </a:p>
          </p:txBody>
        </p:sp>
        <p:sp>
          <p:nvSpPr>
            <p:cNvPr id="54296" name="Text Box 3"/>
            <p:cNvSpPr txBox="1">
              <a:spLocks noChangeArrowheads="1"/>
            </p:cNvSpPr>
            <p:nvPr/>
          </p:nvSpPr>
          <p:spPr bwMode="auto">
            <a:xfrm>
              <a:off x="5502" y="10598"/>
              <a:ext cx="1328" cy="540"/>
            </a:xfrm>
            <a:prstGeom prst="rect">
              <a:avLst/>
            </a:prstGeom>
            <a:noFill/>
            <a:ln w="9525">
              <a:noFill/>
              <a:miter lim="800000"/>
              <a:headEnd/>
              <a:tailEnd/>
            </a:ln>
          </p:spPr>
          <p:txBody>
            <a:bodyPr/>
            <a:lstStyle/>
            <a:p>
              <a:pPr algn="ctr"/>
              <a:r>
                <a:rPr lang="fr-FR" sz="1600">
                  <a:solidFill>
                    <a:srgbClr val="00FF00"/>
                  </a:solidFill>
                  <a:cs typeface="Times New Roman" pitchFamily="18" charset="0"/>
                </a:rPr>
                <a:t>NON</a:t>
              </a:r>
              <a:endParaRPr lang="fr-FR" sz="1600"/>
            </a:p>
          </p:txBody>
        </p:sp>
        <p:cxnSp>
          <p:nvCxnSpPr>
            <p:cNvPr id="54297" name="AutoShape 2"/>
            <p:cNvCxnSpPr>
              <a:cxnSpLocks noChangeShapeType="1"/>
            </p:cNvCxnSpPr>
            <p:nvPr/>
          </p:nvCxnSpPr>
          <p:spPr bwMode="auto">
            <a:xfrm rot="10800000">
              <a:off x="1507" y="8047"/>
              <a:ext cx="1638" cy="2012"/>
            </a:xfrm>
            <a:prstGeom prst="bentConnector2">
              <a:avLst/>
            </a:prstGeom>
            <a:noFill/>
            <a:ln w="38100">
              <a:solidFill>
                <a:srgbClr val="FF0000"/>
              </a:solidFill>
              <a:miter lim="800000"/>
              <a:headEnd/>
              <a:tailEnd type="arrow" w="med" len="med"/>
            </a:ln>
          </p:spPr>
        </p:cxnSp>
      </p:grpSp>
      <p:sp>
        <p:nvSpPr>
          <p:cNvPr id="54275" name="Line 5"/>
          <p:cNvSpPr>
            <a:spLocks noChangeShapeType="1"/>
          </p:cNvSpPr>
          <p:nvPr/>
        </p:nvSpPr>
        <p:spPr bwMode="auto">
          <a:xfrm flipH="1">
            <a:off x="4248150" y="2247900"/>
            <a:ext cx="0" cy="287338"/>
          </a:xfrm>
          <a:prstGeom prst="line">
            <a:avLst/>
          </a:prstGeom>
          <a:noFill/>
          <a:ln w="38100">
            <a:solidFill>
              <a:srgbClr val="000000"/>
            </a:solidFill>
            <a:round/>
            <a:headEnd/>
            <a:tailEnd type="triangle" w="med" len="med"/>
          </a:ln>
        </p:spPr>
        <p:txBody>
          <a:bodyPr/>
          <a:lstStyle/>
          <a:p>
            <a:endParaRPr lang="fr-FR"/>
          </a:p>
        </p:txBody>
      </p:sp>
      <p:sp>
        <p:nvSpPr>
          <p:cNvPr id="54276" name="Line 4"/>
          <p:cNvSpPr>
            <a:spLocks noChangeShapeType="1"/>
          </p:cNvSpPr>
          <p:nvPr/>
        </p:nvSpPr>
        <p:spPr bwMode="auto">
          <a:xfrm>
            <a:off x="4294188" y="4802188"/>
            <a:ext cx="0" cy="285750"/>
          </a:xfrm>
          <a:prstGeom prst="line">
            <a:avLst/>
          </a:prstGeom>
          <a:noFill/>
          <a:ln w="38100">
            <a:solidFill>
              <a:srgbClr val="00FF00"/>
            </a:solidFill>
            <a:round/>
            <a:headEnd/>
            <a:tailEnd type="triangle" w="med" len="med"/>
          </a:ln>
        </p:spPr>
        <p:txBody>
          <a:bodyPr/>
          <a:lstStyle/>
          <a:p>
            <a:endParaRPr lang="fr-FR"/>
          </a:p>
        </p:txBody>
      </p:sp>
      <p:sp>
        <p:nvSpPr>
          <p:cNvPr id="54277" name="Line 4"/>
          <p:cNvSpPr>
            <a:spLocks noChangeShapeType="1"/>
          </p:cNvSpPr>
          <p:nvPr/>
        </p:nvSpPr>
        <p:spPr bwMode="auto">
          <a:xfrm>
            <a:off x="4384675" y="5991225"/>
            <a:ext cx="0" cy="285750"/>
          </a:xfrm>
          <a:prstGeom prst="line">
            <a:avLst/>
          </a:prstGeom>
          <a:noFill/>
          <a:ln w="38100">
            <a:solidFill>
              <a:srgbClr val="00FF00"/>
            </a:solidFill>
            <a:round/>
            <a:headEnd/>
            <a:tailEnd type="triangle" w="med" len="med"/>
          </a:ln>
        </p:spPr>
        <p:txBody>
          <a:bodyPr/>
          <a:lstStyle/>
          <a:p>
            <a:endParaRPr lang="fr-FR"/>
          </a:p>
        </p:txBody>
      </p:sp>
      <p:sp>
        <p:nvSpPr>
          <p:cNvPr id="54278" name="Text Box 15"/>
          <p:cNvSpPr txBox="1">
            <a:spLocks noChangeArrowheads="1"/>
          </p:cNvSpPr>
          <p:nvPr/>
        </p:nvSpPr>
        <p:spPr bwMode="auto">
          <a:xfrm>
            <a:off x="2225675" y="5097463"/>
            <a:ext cx="571500" cy="342900"/>
          </a:xfrm>
          <a:prstGeom prst="rect">
            <a:avLst/>
          </a:prstGeom>
          <a:noFill/>
          <a:ln w="9525">
            <a:noFill/>
            <a:miter lim="800000"/>
            <a:headEnd/>
            <a:tailEnd/>
          </a:ln>
        </p:spPr>
        <p:txBody>
          <a:bodyPr/>
          <a:lstStyle/>
          <a:p>
            <a:pPr algn="ctr"/>
            <a:r>
              <a:rPr lang="fr-FR" sz="1600">
                <a:solidFill>
                  <a:srgbClr val="FF0000"/>
                </a:solidFill>
                <a:cs typeface="Times New Roman" pitchFamily="18" charset="0"/>
              </a:rPr>
              <a:t>OUI</a:t>
            </a:r>
            <a:endParaRPr lang="fr-FR" sz="1600"/>
          </a:p>
        </p:txBody>
      </p:sp>
      <p:sp>
        <p:nvSpPr>
          <p:cNvPr id="54279" name="ZoneTexte 30"/>
          <p:cNvSpPr txBox="1">
            <a:spLocks noChangeArrowheads="1"/>
          </p:cNvSpPr>
          <p:nvPr/>
        </p:nvSpPr>
        <p:spPr bwMode="auto">
          <a:xfrm>
            <a:off x="6934200" y="5805488"/>
            <a:ext cx="1296988" cy="369887"/>
          </a:xfrm>
          <a:prstGeom prst="rect">
            <a:avLst/>
          </a:prstGeom>
          <a:noFill/>
          <a:ln w="9525">
            <a:noFill/>
            <a:miter lim="800000"/>
            <a:headEnd/>
            <a:tailEnd/>
          </a:ln>
        </p:spPr>
        <p:txBody>
          <a:bodyPr>
            <a:spAutoFit/>
          </a:bodyPr>
          <a:lstStyle/>
          <a:p>
            <a:r>
              <a:rPr lang="fr-FR">
                <a:hlinkClick r:id="rId2" action="ppaction://hlinksldjump"/>
              </a:rPr>
              <a:t>Renvoi</a:t>
            </a:r>
            <a:endParaRPr lang="fr-F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5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fr-FR"/>
          </a:p>
        </p:txBody>
      </p:sp>
      <p:sp>
        <p:nvSpPr>
          <p:cNvPr id="55298" name="Rectangle 68"/>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endParaRPr lang="fr-FR"/>
          </a:p>
        </p:txBody>
      </p:sp>
      <p:sp>
        <p:nvSpPr>
          <p:cNvPr id="55299" name="Rectangle 69"/>
          <p:cNvSpPr>
            <a:spLocks noChangeArrowheads="1"/>
          </p:cNvSpPr>
          <p:nvPr/>
        </p:nvSpPr>
        <p:spPr bwMode="auto">
          <a:xfrm>
            <a:off x="0" y="6762750"/>
            <a:ext cx="9144000" cy="0"/>
          </a:xfrm>
          <a:prstGeom prst="rect">
            <a:avLst/>
          </a:prstGeom>
          <a:noFill/>
          <a:ln w="9525">
            <a:noFill/>
            <a:miter lim="800000"/>
            <a:headEnd/>
            <a:tailEnd/>
          </a:ln>
        </p:spPr>
        <p:txBody>
          <a:bodyPr wrap="none" anchor="ctr">
            <a:spAutoFit/>
          </a:bodyPr>
          <a:lstStyle/>
          <a:p>
            <a:endParaRPr lang="fr-FR"/>
          </a:p>
        </p:txBody>
      </p:sp>
      <p:pic>
        <p:nvPicPr>
          <p:cNvPr id="55300" name="Image 466"/>
          <p:cNvPicPr>
            <a:picLocks noChangeAspect="1" noChangeArrowheads="1"/>
          </p:cNvPicPr>
          <p:nvPr/>
        </p:nvPicPr>
        <p:blipFill>
          <a:blip r:embed="rId3"/>
          <a:srcRect/>
          <a:stretch>
            <a:fillRect/>
          </a:stretch>
        </p:blipFill>
        <p:spPr bwMode="auto">
          <a:xfrm>
            <a:off x="1352550" y="552450"/>
            <a:ext cx="6743700" cy="6305550"/>
          </a:xfrm>
          <a:prstGeom prst="rect">
            <a:avLst/>
          </a:prstGeom>
          <a:noFill/>
          <a:ln w="9525">
            <a:noFill/>
            <a:miter lim="800000"/>
            <a:headEnd/>
            <a:tailEnd/>
          </a:ln>
        </p:spPr>
      </p:pic>
      <p:grpSp>
        <p:nvGrpSpPr>
          <p:cNvPr id="55301" name="Groupe 65"/>
          <p:cNvGrpSpPr>
            <a:grpSpLocks/>
          </p:cNvGrpSpPr>
          <p:nvPr/>
        </p:nvGrpSpPr>
        <p:grpSpPr bwMode="auto">
          <a:xfrm>
            <a:off x="-28575" y="284163"/>
            <a:ext cx="7315200" cy="5756275"/>
            <a:chOff x="-1102155" y="-360157"/>
            <a:chExt cx="7315114" cy="5754843"/>
          </a:xfrm>
        </p:grpSpPr>
        <p:grpSp>
          <p:nvGrpSpPr>
            <p:cNvPr id="55313" name="Groupe 66"/>
            <p:cNvGrpSpPr>
              <a:grpSpLocks/>
            </p:cNvGrpSpPr>
            <p:nvPr/>
          </p:nvGrpSpPr>
          <p:grpSpPr bwMode="auto">
            <a:xfrm>
              <a:off x="-674492" y="-360157"/>
              <a:ext cx="6887451" cy="5754843"/>
              <a:chOff x="-1712717" y="-360157"/>
              <a:chExt cx="6887451" cy="5754843"/>
            </a:xfrm>
          </p:grpSpPr>
          <p:grpSp>
            <p:nvGrpSpPr>
              <p:cNvPr id="55326" name="Groupe 99"/>
              <p:cNvGrpSpPr>
                <a:grpSpLocks/>
              </p:cNvGrpSpPr>
              <p:nvPr/>
            </p:nvGrpSpPr>
            <p:grpSpPr bwMode="auto">
              <a:xfrm>
                <a:off x="1838325" y="4858657"/>
                <a:ext cx="3336409" cy="536029"/>
                <a:chOff x="66675" y="-103868"/>
                <a:chExt cx="3336409" cy="536029"/>
              </a:xfrm>
            </p:grpSpPr>
            <p:grpSp>
              <p:nvGrpSpPr>
                <p:cNvPr id="55344" name="Groupe 100"/>
                <p:cNvGrpSpPr>
                  <a:grpSpLocks/>
                </p:cNvGrpSpPr>
                <p:nvPr/>
              </p:nvGrpSpPr>
              <p:grpSpPr bwMode="auto">
                <a:xfrm>
                  <a:off x="66675" y="-21590"/>
                  <a:ext cx="809625" cy="390525"/>
                  <a:chOff x="-9525" y="-21590"/>
                  <a:chExt cx="809625" cy="390525"/>
                </a:xfrm>
              </p:grpSpPr>
              <p:sp>
                <p:nvSpPr>
                  <p:cNvPr id="55347" name="Rectangle 103"/>
                  <p:cNvSpPr>
                    <a:spLocks noChangeArrowheads="1"/>
                  </p:cNvSpPr>
                  <p:nvPr/>
                </p:nvSpPr>
                <p:spPr bwMode="auto">
                  <a:xfrm>
                    <a:off x="-9525" y="-21590"/>
                    <a:ext cx="800100" cy="371475"/>
                  </a:xfrm>
                  <a:prstGeom prst="rect">
                    <a:avLst/>
                  </a:prstGeom>
                  <a:solidFill>
                    <a:srgbClr val="FF0000"/>
                  </a:solidFill>
                  <a:ln w="9525">
                    <a:solidFill>
                      <a:srgbClr val="333333"/>
                    </a:solidFill>
                    <a:miter lim="800000"/>
                    <a:headEnd/>
                    <a:tailEnd/>
                  </a:ln>
                </p:spPr>
                <p:txBody>
                  <a:bodyPr/>
                  <a:lstStyle/>
                  <a:p>
                    <a:endParaRPr lang="fr-FR"/>
                  </a:p>
                </p:txBody>
              </p:sp>
              <p:grpSp>
                <p:nvGrpSpPr>
                  <p:cNvPr id="55348" name="Groupe 104"/>
                  <p:cNvGrpSpPr>
                    <a:grpSpLocks/>
                  </p:cNvGrpSpPr>
                  <p:nvPr/>
                </p:nvGrpSpPr>
                <p:grpSpPr bwMode="auto">
                  <a:xfrm>
                    <a:off x="0" y="47625"/>
                    <a:ext cx="352425" cy="321310"/>
                    <a:chOff x="0" y="0"/>
                    <a:chExt cx="352425" cy="321310"/>
                  </a:xfrm>
                </p:grpSpPr>
                <p:sp>
                  <p:nvSpPr>
                    <p:cNvPr id="55354" name="Oval 13"/>
                    <p:cNvSpPr>
                      <a:spLocks noChangeArrowheads="1"/>
                    </p:cNvSpPr>
                    <p:nvPr/>
                  </p:nvSpPr>
                  <p:spPr bwMode="auto">
                    <a:xfrm>
                      <a:off x="0" y="0"/>
                      <a:ext cx="142875" cy="140335"/>
                    </a:xfrm>
                    <a:prstGeom prst="ellipse">
                      <a:avLst/>
                    </a:prstGeom>
                    <a:solidFill>
                      <a:srgbClr val="92D050"/>
                    </a:solidFill>
                    <a:ln w="9525">
                      <a:solidFill>
                        <a:srgbClr val="000000"/>
                      </a:solidFill>
                      <a:round/>
                      <a:headEnd/>
                      <a:tailEnd/>
                    </a:ln>
                  </p:spPr>
                  <p:txBody>
                    <a:bodyPr/>
                    <a:lstStyle/>
                    <a:p>
                      <a:endParaRPr lang="fr-FR"/>
                    </a:p>
                  </p:txBody>
                </p:sp>
                <p:sp>
                  <p:nvSpPr>
                    <p:cNvPr id="55355" name="Oval 13"/>
                    <p:cNvSpPr>
                      <a:spLocks noChangeArrowheads="1"/>
                    </p:cNvSpPr>
                    <p:nvPr/>
                  </p:nvSpPr>
                  <p:spPr bwMode="auto">
                    <a:xfrm>
                      <a:off x="0" y="180975"/>
                      <a:ext cx="142875" cy="140335"/>
                    </a:xfrm>
                    <a:prstGeom prst="ellipse">
                      <a:avLst/>
                    </a:prstGeom>
                    <a:solidFill>
                      <a:srgbClr val="92D050"/>
                    </a:solidFill>
                    <a:ln w="9525">
                      <a:solidFill>
                        <a:srgbClr val="000000"/>
                      </a:solidFill>
                      <a:round/>
                      <a:headEnd/>
                      <a:tailEnd/>
                    </a:ln>
                  </p:spPr>
                  <p:txBody>
                    <a:bodyPr/>
                    <a:lstStyle/>
                    <a:p>
                      <a:endParaRPr lang="fr-FR"/>
                    </a:p>
                  </p:txBody>
                </p:sp>
                <p:sp>
                  <p:nvSpPr>
                    <p:cNvPr id="55356" name="Oval 13"/>
                    <p:cNvSpPr>
                      <a:spLocks noChangeArrowheads="1"/>
                    </p:cNvSpPr>
                    <p:nvPr/>
                  </p:nvSpPr>
                  <p:spPr bwMode="auto">
                    <a:xfrm>
                      <a:off x="209550" y="0"/>
                      <a:ext cx="142875" cy="140335"/>
                    </a:xfrm>
                    <a:prstGeom prst="ellipse">
                      <a:avLst/>
                    </a:prstGeom>
                    <a:solidFill>
                      <a:srgbClr val="92D050"/>
                    </a:solidFill>
                    <a:ln w="9525">
                      <a:solidFill>
                        <a:srgbClr val="000000"/>
                      </a:solidFill>
                      <a:round/>
                      <a:headEnd/>
                      <a:tailEnd/>
                    </a:ln>
                  </p:spPr>
                  <p:txBody>
                    <a:bodyPr/>
                    <a:lstStyle/>
                    <a:p>
                      <a:endParaRPr lang="fr-FR"/>
                    </a:p>
                  </p:txBody>
                </p:sp>
                <p:sp>
                  <p:nvSpPr>
                    <p:cNvPr id="55357" name="Oval 13"/>
                    <p:cNvSpPr>
                      <a:spLocks noChangeArrowheads="1"/>
                    </p:cNvSpPr>
                    <p:nvPr/>
                  </p:nvSpPr>
                  <p:spPr bwMode="auto">
                    <a:xfrm>
                      <a:off x="209550" y="180975"/>
                      <a:ext cx="142875" cy="140335"/>
                    </a:xfrm>
                    <a:prstGeom prst="ellipse">
                      <a:avLst/>
                    </a:prstGeom>
                    <a:solidFill>
                      <a:srgbClr val="92D050"/>
                    </a:solidFill>
                    <a:ln w="9525">
                      <a:solidFill>
                        <a:srgbClr val="000000"/>
                      </a:solidFill>
                      <a:round/>
                      <a:headEnd/>
                      <a:tailEnd/>
                    </a:ln>
                  </p:spPr>
                  <p:txBody>
                    <a:bodyPr/>
                    <a:lstStyle/>
                    <a:p>
                      <a:endParaRPr lang="fr-FR"/>
                    </a:p>
                  </p:txBody>
                </p:sp>
              </p:grpSp>
              <p:grpSp>
                <p:nvGrpSpPr>
                  <p:cNvPr id="55349" name="Groupe 105"/>
                  <p:cNvGrpSpPr>
                    <a:grpSpLocks/>
                  </p:cNvGrpSpPr>
                  <p:nvPr/>
                </p:nvGrpSpPr>
                <p:grpSpPr bwMode="auto">
                  <a:xfrm>
                    <a:off x="466725" y="47625"/>
                    <a:ext cx="333375" cy="321310"/>
                    <a:chOff x="-47625" y="0"/>
                    <a:chExt cx="333375" cy="321310"/>
                  </a:xfrm>
                </p:grpSpPr>
                <p:sp>
                  <p:nvSpPr>
                    <p:cNvPr id="55350" name="Oval 13"/>
                    <p:cNvSpPr>
                      <a:spLocks noChangeArrowheads="1"/>
                    </p:cNvSpPr>
                    <p:nvPr/>
                  </p:nvSpPr>
                  <p:spPr bwMode="auto">
                    <a:xfrm>
                      <a:off x="142875" y="0"/>
                      <a:ext cx="142875" cy="140335"/>
                    </a:xfrm>
                    <a:prstGeom prst="ellipse">
                      <a:avLst/>
                    </a:prstGeom>
                    <a:solidFill>
                      <a:srgbClr val="00B0F0"/>
                    </a:solidFill>
                    <a:ln w="9525">
                      <a:solidFill>
                        <a:srgbClr val="000000"/>
                      </a:solidFill>
                      <a:round/>
                      <a:headEnd/>
                      <a:tailEnd/>
                    </a:ln>
                  </p:spPr>
                  <p:txBody>
                    <a:bodyPr/>
                    <a:lstStyle/>
                    <a:p>
                      <a:endParaRPr lang="fr-FR"/>
                    </a:p>
                  </p:txBody>
                </p:sp>
                <p:sp>
                  <p:nvSpPr>
                    <p:cNvPr id="55351" name="Oval 13"/>
                    <p:cNvSpPr>
                      <a:spLocks noChangeArrowheads="1"/>
                    </p:cNvSpPr>
                    <p:nvPr/>
                  </p:nvSpPr>
                  <p:spPr bwMode="auto">
                    <a:xfrm>
                      <a:off x="142875" y="180975"/>
                      <a:ext cx="142875" cy="140335"/>
                    </a:xfrm>
                    <a:prstGeom prst="ellipse">
                      <a:avLst/>
                    </a:prstGeom>
                    <a:solidFill>
                      <a:srgbClr val="00B0F0"/>
                    </a:solidFill>
                    <a:ln w="9525">
                      <a:solidFill>
                        <a:srgbClr val="000000"/>
                      </a:solidFill>
                      <a:round/>
                      <a:headEnd/>
                      <a:tailEnd/>
                    </a:ln>
                  </p:spPr>
                  <p:txBody>
                    <a:bodyPr/>
                    <a:lstStyle/>
                    <a:p>
                      <a:endParaRPr lang="fr-FR"/>
                    </a:p>
                  </p:txBody>
                </p:sp>
                <p:sp>
                  <p:nvSpPr>
                    <p:cNvPr id="55352" name="Oval 13"/>
                    <p:cNvSpPr>
                      <a:spLocks noChangeArrowheads="1"/>
                    </p:cNvSpPr>
                    <p:nvPr/>
                  </p:nvSpPr>
                  <p:spPr bwMode="auto">
                    <a:xfrm>
                      <a:off x="-47625" y="161925"/>
                      <a:ext cx="142875" cy="140335"/>
                    </a:xfrm>
                    <a:prstGeom prst="ellipse">
                      <a:avLst/>
                    </a:prstGeom>
                    <a:solidFill>
                      <a:srgbClr val="00B0F0"/>
                    </a:solidFill>
                    <a:ln w="9525">
                      <a:solidFill>
                        <a:srgbClr val="000000"/>
                      </a:solidFill>
                      <a:round/>
                      <a:headEnd/>
                      <a:tailEnd/>
                    </a:ln>
                  </p:spPr>
                  <p:txBody>
                    <a:bodyPr/>
                    <a:lstStyle/>
                    <a:p>
                      <a:endParaRPr lang="fr-FR"/>
                    </a:p>
                  </p:txBody>
                </p:sp>
                <p:sp>
                  <p:nvSpPr>
                    <p:cNvPr id="55353" name="Oval 13"/>
                    <p:cNvSpPr>
                      <a:spLocks noChangeArrowheads="1"/>
                    </p:cNvSpPr>
                    <p:nvPr/>
                  </p:nvSpPr>
                  <p:spPr bwMode="auto">
                    <a:xfrm>
                      <a:off x="-47625" y="0"/>
                      <a:ext cx="142875" cy="140335"/>
                    </a:xfrm>
                    <a:prstGeom prst="ellipse">
                      <a:avLst/>
                    </a:prstGeom>
                    <a:solidFill>
                      <a:srgbClr val="00B0F0"/>
                    </a:solidFill>
                    <a:ln w="9525">
                      <a:solidFill>
                        <a:srgbClr val="000000"/>
                      </a:solidFill>
                      <a:round/>
                      <a:headEnd/>
                      <a:tailEnd/>
                    </a:ln>
                  </p:spPr>
                  <p:txBody>
                    <a:bodyPr/>
                    <a:lstStyle/>
                    <a:p>
                      <a:endParaRPr lang="fr-FR"/>
                    </a:p>
                  </p:txBody>
                </p:sp>
              </p:grpSp>
            </p:grpSp>
            <p:sp>
              <p:nvSpPr>
                <p:cNvPr id="55345" name="Text Box 16"/>
                <p:cNvSpPr txBox="1">
                  <a:spLocks noChangeArrowheads="1"/>
                </p:cNvSpPr>
                <p:nvPr/>
              </p:nvSpPr>
              <p:spPr bwMode="auto">
                <a:xfrm>
                  <a:off x="1818908" y="-103868"/>
                  <a:ext cx="1584176" cy="536029"/>
                </a:xfrm>
                <a:prstGeom prst="rect">
                  <a:avLst/>
                </a:prstGeom>
                <a:solidFill>
                  <a:srgbClr val="FFFFFF"/>
                </a:solidFill>
                <a:ln w="9525">
                  <a:solidFill>
                    <a:srgbClr val="000000"/>
                  </a:solidFill>
                  <a:miter lim="800000"/>
                  <a:headEnd/>
                  <a:tailEnd/>
                </a:ln>
              </p:spPr>
              <p:txBody>
                <a:bodyPr/>
                <a:lstStyle/>
                <a:p>
                  <a:pPr algn="ctr"/>
                  <a:r>
                    <a:rPr lang="fr-FR" sz="1600" b="1">
                      <a:latin typeface="Times New Roman" pitchFamily="18" charset="0"/>
                      <a:cs typeface="Times New Roman" pitchFamily="18" charset="0"/>
                    </a:rPr>
                    <a:t>Générateurs en décroissance</a:t>
                  </a:r>
                  <a:endParaRPr lang="fr-FR" sz="1600">
                    <a:latin typeface="Times New Roman" pitchFamily="18" charset="0"/>
                    <a:cs typeface="Times New Roman" pitchFamily="18" charset="0"/>
                  </a:endParaRPr>
                </a:p>
              </p:txBody>
            </p:sp>
            <p:cxnSp>
              <p:nvCxnSpPr>
                <p:cNvPr id="55346" name="Connecteur droit 102"/>
                <p:cNvCxnSpPr>
                  <a:cxnSpLocks noChangeShapeType="1"/>
                  <a:stCxn id="55345" idx="1"/>
                  <a:endCxn id="55347" idx="3"/>
                </p:cNvCxnSpPr>
                <p:nvPr/>
              </p:nvCxnSpPr>
              <p:spPr bwMode="auto">
                <a:xfrm flipH="1">
                  <a:off x="866775" y="164147"/>
                  <a:ext cx="952133" cy="1"/>
                </a:xfrm>
                <a:prstGeom prst="line">
                  <a:avLst/>
                </a:prstGeom>
                <a:noFill/>
                <a:ln w="28575">
                  <a:solidFill>
                    <a:srgbClr val="FF0000"/>
                  </a:solidFill>
                  <a:round/>
                  <a:headEnd/>
                  <a:tailEnd type="triangle" w="med" len="med"/>
                </a:ln>
              </p:spPr>
            </p:cxnSp>
          </p:grpSp>
          <p:grpSp>
            <p:nvGrpSpPr>
              <p:cNvPr id="55327" name="Groupe 80"/>
              <p:cNvGrpSpPr>
                <a:grpSpLocks/>
              </p:cNvGrpSpPr>
              <p:nvPr/>
            </p:nvGrpSpPr>
            <p:grpSpPr bwMode="auto">
              <a:xfrm>
                <a:off x="-1712717" y="-360157"/>
                <a:ext cx="6383395" cy="2379457"/>
                <a:chOff x="-1712717" y="-360157"/>
                <a:chExt cx="6383395" cy="2379457"/>
              </a:xfrm>
            </p:grpSpPr>
            <p:grpSp>
              <p:nvGrpSpPr>
                <p:cNvPr id="55331" name="Groupe 84"/>
                <p:cNvGrpSpPr>
                  <a:grpSpLocks/>
                </p:cNvGrpSpPr>
                <p:nvPr/>
              </p:nvGrpSpPr>
              <p:grpSpPr bwMode="auto">
                <a:xfrm>
                  <a:off x="-1712717" y="-184022"/>
                  <a:ext cx="2541392" cy="2153157"/>
                  <a:chOff x="-1712717" y="-184022"/>
                  <a:chExt cx="2541392" cy="2153157"/>
                </a:xfrm>
              </p:grpSpPr>
              <p:cxnSp>
                <p:nvCxnSpPr>
                  <p:cNvPr id="55342" name="Connecteur droit 95"/>
                  <p:cNvCxnSpPr>
                    <a:cxnSpLocks noChangeShapeType="1"/>
                    <a:stCxn id="55343" idx="3"/>
                  </p:cNvCxnSpPr>
                  <p:nvPr/>
                </p:nvCxnSpPr>
                <p:spPr bwMode="auto">
                  <a:xfrm>
                    <a:off x="58933" y="-14745"/>
                    <a:ext cx="769742" cy="1983880"/>
                  </a:xfrm>
                  <a:prstGeom prst="line">
                    <a:avLst/>
                  </a:prstGeom>
                  <a:noFill/>
                  <a:ln w="28575">
                    <a:solidFill>
                      <a:srgbClr val="FF0000"/>
                    </a:solidFill>
                    <a:round/>
                    <a:headEnd/>
                    <a:tailEnd type="triangle" w="med" len="med"/>
                  </a:ln>
                </p:spPr>
              </p:cxnSp>
              <p:sp>
                <p:nvSpPr>
                  <p:cNvPr id="55343" name="Zone de texte 2"/>
                  <p:cNvSpPr txBox="1">
                    <a:spLocks noChangeArrowheads="1"/>
                  </p:cNvSpPr>
                  <p:nvPr/>
                </p:nvSpPr>
                <p:spPr bwMode="auto">
                  <a:xfrm>
                    <a:off x="-1712717" y="-184022"/>
                    <a:ext cx="1771650" cy="338554"/>
                  </a:xfrm>
                  <a:prstGeom prst="rect">
                    <a:avLst/>
                  </a:prstGeom>
                  <a:solidFill>
                    <a:srgbClr val="FFFFFF"/>
                  </a:solidFill>
                  <a:ln w="9525">
                    <a:solidFill>
                      <a:srgbClr val="000000"/>
                    </a:solidFill>
                    <a:miter lim="800000"/>
                    <a:headEnd/>
                    <a:tailEnd/>
                  </a:ln>
                </p:spPr>
                <p:txBody>
                  <a:bodyPr>
                    <a:spAutoFit/>
                  </a:bodyPr>
                  <a:lstStyle/>
                  <a:p>
                    <a:r>
                      <a:rPr lang="fr-FR" sz="1600" b="1">
                        <a:latin typeface="Times New Roman" pitchFamily="18" charset="0"/>
                        <a:cs typeface="Times New Roman" pitchFamily="18" charset="0"/>
                      </a:rPr>
                      <a:t>Local de livraison</a:t>
                    </a:r>
                    <a:endParaRPr lang="fr-FR" sz="1600">
                      <a:latin typeface="Times New Roman" pitchFamily="18" charset="0"/>
                      <a:cs typeface="Times New Roman" pitchFamily="18" charset="0"/>
                    </a:endParaRPr>
                  </a:p>
                </p:txBody>
              </p:sp>
            </p:grpSp>
            <p:grpSp>
              <p:nvGrpSpPr>
                <p:cNvPr id="55332" name="Groupe 85"/>
                <p:cNvGrpSpPr>
                  <a:grpSpLocks/>
                </p:cNvGrpSpPr>
                <p:nvPr/>
              </p:nvGrpSpPr>
              <p:grpSpPr bwMode="auto">
                <a:xfrm>
                  <a:off x="2362200" y="-360157"/>
                  <a:ext cx="2308478" cy="1950832"/>
                  <a:chOff x="828675" y="-360157"/>
                  <a:chExt cx="2308478" cy="1950832"/>
                </a:xfrm>
              </p:grpSpPr>
              <p:cxnSp>
                <p:nvCxnSpPr>
                  <p:cNvPr id="55340" name="Connecteur droit 93"/>
                  <p:cNvCxnSpPr>
                    <a:cxnSpLocks noChangeShapeType="1"/>
                    <a:stCxn id="55297" idx="2"/>
                  </p:cNvCxnSpPr>
                  <p:nvPr/>
                </p:nvCxnSpPr>
                <p:spPr bwMode="auto">
                  <a:xfrm flipH="1">
                    <a:off x="828675" y="-152400"/>
                    <a:ext cx="76230" cy="1743075"/>
                  </a:xfrm>
                  <a:prstGeom prst="line">
                    <a:avLst/>
                  </a:prstGeom>
                  <a:noFill/>
                  <a:ln w="28575">
                    <a:solidFill>
                      <a:srgbClr val="FF0000"/>
                    </a:solidFill>
                    <a:round/>
                    <a:headEnd/>
                    <a:tailEnd type="triangle" w="med" len="med"/>
                  </a:ln>
                </p:spPr>
              </p:cxnSp>
              <p:sp>
                <p:nvSpPr>
                  <p:cNvPr id="55341" name="Zone de texte 2"/>
                  <p:cNvSpPr txBox="1">
                    <a:spLocks noChangeArrowheads="1"/>
                  </p:cNvSpPr>
                  <p:nvPr/>
                </p:nvSpPr>
                <p:spPr bwMode="auto">
                  <a:xfrm>
                    <a:off x="2130971" y="-360157"/>
                    <a:ext cx="1006182" cy="338554"/>
                  </a:xfrm>
                  <a:prstGeom prst="rect">
                    <a:avLst/>
                  </a:prstGeom>
                  <a:solidFill>
                    <a:srgbClr val="FFFFFF"/>
                  </a:solidFill>
                  <a:ln w="9525">
                    <a:solidFill>
                      <a:srgbClr val="000000"/>
                    </a:solidFill>
                    <a:miter lim="800000"/>
                    <a:headEnd/>
                    <a:tailEnd/>
                  </a:ln>
                </p:spPr>
                <p:txBody>
                  <a:bodyPr>
                    <a:spAutoFit/>
                  </a:bodyPr>
                  <a:lstStyle/>
                  <a:p>
                    <a:r>
                      <a:rPr lang="fr-FR" sz="1600" b="1">
                        <a:latin typeface="Times New Roman" pitchFamily="18" charset="0"/>
                        <a:cs typeface="Times New Roman" pitchFamily="18" charset="0"/>
                      </a:rPr>
                      <a:t>livraison                </a:t>
                    </a:r>
                    <a:endParaRPr lang="fr-FR" sz="1600">
                      <a:latin typeface="Times New Roman" pitchFamily="18" charset="0"/>
                      <a:cs typeface="Times New Roman" pitchFamily="18" charset="0"/>
                    </a:endParaRPr>
                  </a:p>
                </p:txBody>
              </p:sp>
            </p:grpSp>
            <p:grpSp>
              <p:nvGrpSpPr>
                <p:cNvPr id="55333" name="Groupe 86"/>
                <p:cNvGrpSpPr>
                  <a:grpSpLocks/>
                </p:cNvGrpSpPr>
                <p:nvPr/>
              </p:nvGrpSpPr>
              <p:grpSpPr bwMode="auto">
                <a:xfrm>
                  <a:off x="443805" y="-190880"/>
                  <a:ext cx="1756470" cy="2210180"/>
                  <a:chOff x="-642045" y="-705230"/>
                  <a:chExt cx="1756470" cy="2210180"/>
                </a:xfrm>
              </p:grpSpPr>
              <p:grpSp>
                <p:nvGrpSpPr>
                  <p:cNvPr id="55334" name="Groupe 87"/>
                  <p:cNvGrpSpPr>
                    <a:grpSpLocks/>
                  </p:cNvGrpSpPr>
                  <p:nvPr/>
                </p:nvGrpSpPr>
                <p:grpSpPr bwMode="auto">
                  <a:xfrm>
                    <a:off x="809625" y="1123950"/>
                    <a:ext cx="304800" cy="381000"/>
                    <a:chOff x="0" y="0"/>
                    <a:chExt cx="304800" cy="381000"/>
                  </a:xfrm>
                </p:grpSpPr>
                <p:sp>
                  <p:nvSpPr>
                    <p:cNvPr id="55337" name="Rectangle 90"/>
                    <p:cNvSpPr>
                      <a:spLocks noChangeArrowheads="1"/>
                    </p:cNvSpPr>
                    <p:nvPr/>
                  </p:nvSpPr>
                  <p:spPr bwMode="auto">
                    <a:xfrm rot="5400000">
                      <a:off x="-38100" y="38100"/>
                      <a:ext cx="381000" cy="304800"/>
                    </a:xfrm>
                    <a:prstGeom prst="rect">
                      <a:avLst/>
                    </a:prstGeom>
                    <a:solidFill>
                      <a:srgbClr val="FF0000"/>
                    </a:solidFill>
                    <a:ln w="9525">
                      <a:solidFill>
                        <a:srgbClr val="333333"/>
                      </a:solidFill>
                      <a:miter lim="800000"/>
                      <a:headEnd/>
                      <a:tailEnd/>
                    </a:ln>
                  </p:spPr>
                  <p:txBody>
                    <a:bodyPr/>
                    <a:lstStyle/>
                    <a:p>
                      <a:endParaRPr lang="fr-FR"/>
                    </a:p>
                  </p:txBody>
                </p:sp>
                <p:sp>
                  <p:nvSpPr>
                    <p:cNvPr id="55338" name="Oval 8"/>
                    <p:cNvSpPr>
                      <a:spLocks noChangeArrowheads="1"/>
                    </p:cNvSpPr>
                    <p:nvPr/>
                  </p:nvSpPr>
                  <p:spPr bwMode="auto">
                    <a:xfrm>
                      <a:off x="28575" y="19050"/>
                      <a:ext cx="142875" cy="140335"/>
                    </a:xfrm>
                    <a:prstGeom prst="ellipse">
                      <a:avLst/>
                    </a:prstGeom>
                    <a:solidFill>
                      <a:srgbClr val="FFFFFF"/>
                    </a:solidFill>
                    <a:ln w="9525">
                      <a:solidFill>
                        <a:srgbClr val="000000"/>
                      </a:solidFill>
                      <a:round/>
                      <a:headEnd/>
                      <a:tailEnd/>
                    </a:ln>
                  </p:spPr>
                  <p:txBody>
                    <a:bodyPr/>
                    <a:lstStyle/>
                    <a:p>
                      <a:endParaRPr lang="fr-FR"/>
                    </a:p>
                  </p:txBody>
                </p:sp>
                <p:sp>
                  <p:nvSpPr>
                    <p:cNvPr id="55339" name="Oval 8"/>
                    <p:cNvSpPr>
                      <a:spLocks noChangeArrowheads="1"/>
                    </p:cNvSpPr>
                    <p:nvPr/>
                  </p:nvSpPr>
                  <p:spPr bwMode="auto">
                    <a:xfrm>
                      <a:off x="95250" y="190500"/>
                      <a:ext cx="142875" cy="140335"/>
                    </a:xfrm>
                    <a:prstGeom prst="ellipse">
                      <a:avLst/>
                    </a:prstGeom>
                    <a:solidFill>
                      <a:srgbClr val="FFFFFF"/>
                    </a:solidFill>
                    <a:ln w="9525">
                      <a:solidFill>
                        <a:srgbClr val="000000"/>
                      </a:solidFill>
                      <a:round/>
                      <a:headEnd/>
                      <a:tailEnd/>
                    </a:ln>
                  </p:spPr>
                  <p:txBody>
                    <a:bodyPr/>
                    <a:lstStyle/>
                    <a:p>
                      <a:endParaRPr lang="fr-FR"/>
                    </a:p>
                  </p:txBody>
                </p:sp>
              </p:grpSp>
              <p:sp>
                <p:nvSpPr>
                  <p:cNvPr id="55335" name="Zone de texte 447"/>
                  <p:cNvSpPr txBox="1">
                    <a:spLocks noChangeArrowheads="1"/>
                  </p:cNvSpPr>
                  <p:nvPr/>
                </p:nvSpPr>
                <p:spPr bwMode="auto">
                  <a:xfrm>
                    <a:off x="-642045" y="-705230"/>
                    <a:ext cx="1623120" cy="1066064"/>
                  </a:xfrm>
                  <a:prstGeom prst="rect">
                    <a:avLst/>
                  </a:prstGeom>
                  <a:solidFill>
                    <a:srgbClr val="FFFFFF"/>
                  </a:solidFill>
                  <a:ln w="9525">
                    <a:solidFill>
                      <a:srgbClr val="000000"/>
                    </a:solidFill>
                    <a:miter lim="800000"/>
                    <a:headEnd/>
                    <a:tailEnd/>
                  </a:ln>
                </p:spPr>
                <p:txBody>
                  <a:bodyPr/>
                  <a:lstStyle/>
                  <a:p>
                    <a:pPr algn="ctr"/>
                    <a:r>
                      <a:rPr lang="fr-FR" sz="1600" b="1">
                        <a:latin typeface="Times New Roman" pitchFamily="18" charset="0"/>
                        <a:cs typeface="Times New Roman" pitchFamily="18" charset="0"/>
                      </a:rPr>
                      <a:t>Générateurs en attente de reprise fournisseur  </a:t>
                    </a:r>
                    <a:endParaRPr lang="fr-FR" sz="1600">
                      <a:latin typeface="Times New Roman" pitchFamily="18" charset="0"/>
                      <a:cs typeface="Times New Roman" pitchFamily="18" charset="0"/>
                    </a:endParaRPr>
                  </a:p>
                </p:txBody>
              </p:sp>
              <p:cxnSp>
                <p:nvCxnSpPr>
                  <p:cNvPr id="55336" name="Connecteur droit 89"/>
                  <p:cNvCxnSpPr>
                    <a:cxnSpLocks noChangeShapeType="1"/>
                  </p:cNvCxnSpPr>
                  <p:nvPr/>
                </p:nvCxnSpPr>
                <p:spPr bwMode="auto">
                  <a:xfrm>
                    <a:off x="952500" y="638175"/>
                    <a:ext cx="0" cy="485775"/>
                  </a:xfrm>
                  <a:prstGeom prst="line">
                    <a:avLst/>
                  </a:prstGeom>
                  <a:noFill/>
                  <a:ln w="28575">
                    <a:solidFill>
                      <a:srgbClr val="FF0000"/>
                    </a:solidFill>
                    <a:round/>
                    <a:headEnd/>
                    <a:tailEnd type="triangle" w="med" len="med"/>
                  </a:ln>
                </p:spPr>
              </p:cxnSp>
            </p:grpSp>
          </p:grpSp>
          <p:grpSp>
            <p:nvGrpSpPr>
              <p:cNvPr id="55328" name="Groupe 81"/>
              <p:cNvGrpSpPr>
                <a:grpSpLocks/>
              </p:cNvGrpSpPr>
              <p:nvPr/>
            </p:nvGrpSpPr>
            <p:grpSpPr bwMode="auto">
              <a:xfrm>
                <a:off x="4972050" y="1497965"/>
                <a:ext cx="142875" cy="330835"/>
                <a:chOff x="0" y="50165"/>
                <a:chExt cx="142875" cy="330835"/>
              </a:xfrm>
            </p:grpSpPr>
            <p:sp>
              <p:nvSpPr>
                <p:cNvPr id="55329" name="Oval 13"/>
                <p:cNvSpPr>
                  <a:spLocks noChangeArrowheads="1"/>
                </p:cNvSpPr>
                <p:nvPr/>
              </p:nvSpPr>
              <p:spPr bwMode="auto">
                <a:xfrm>
                  <a:off x="0" y="240665"/>
                  <a:ext cx="142875" cy="140335"/>
                </a:xfrm>
                <a:prstGeom prst="ellipse">
                  <a:avLst/>
                </a:prstGeom>
                <a:solidFill>
                  <a:srgbClr val="92D050"/>
                </a:solidFill>
                <a:ln w="9525">
                  <a:solidFill>
                    <a:srgbClr val="000000"/>
                  </a:solidFill>
                  <a:round/>
                  <a:headEnd/>
                  <a:tailEnd/>
                </a:ln>
              </p:spPr>
              <p:txBody>
                <a:bodyPr/>
                <a:lstStyle/>
                <a:p>
                  <a:endParaRPr lang="fr-FR"/>
                </a:p>
              </p:txBody>
            </p:sp>
            <p:sp>
              <p:nvSpPr>
                <p:cNvPr id="55330" name="Oval 13"/>
                <p:cNvSpPr>
                  <a:spLocks noChangeArrowheads="1"/>
                </p:cNvSpPr>
                <p:nvPr/>
              </p:nvSpPr>
              <p:spPr bwMode="auto">
                <a:xfrm>
                  <a:off x="0" y="50165"/>
                  <a:ext cx="142875" cy="140335"/>
                </a:xfrm>
                <a:prstGeom prst="ellipse">
                  <a:avLst/>
                </a:prstGeom>
                <a:solidFill>
                  <a:srgbClr val="00B0F0"/>
                </a:solidFill>
                <a:ln w="9525">
                  <a:solidFill>
                    <a:srgbClr val="000000"/>
                  </a:solidFill>
                  <a:round/>
                  <a:headEnd/>
                  <a:tailEnd/>
                </a:ln>
              </p:spPr>
              <p:txBody>
                <a:bodyPr/>
                <a:lstStyle/>
                <a:p>
                  <a:endParaRPr lang="fr-FR"/>
                </a:p>
              </p:txBody>
            </p:sp>
          </p:grpSp>
        </p:grpSp>
        <p:grpSp>
          <p:nvGrpSpPr>
            <p:cNvPr id="55314" name="Groupe 67"/>
            <p:cNvGrpSpPr>
              <a:grpSpLocks/>
            </p:cNvGrpSpPr>
            <p:nvPr/>
          </p:nvGrpSpPr>
          <p:grpSpPr bwMode="auto">
            <a:xfrm>
              <a:off x="-1102155" y="1268094"/>
              <a:ext cx="2749980" cy="2309115"/>
              <a:chOff x="-1102155" y="-160656"/>
              <a:chExt cx="2749980" cy="2309115"/>
            </a:xfrm>
          </p:grpSpPr>
          <p:grpSp>
            <p:nvGrpSpPr>
              <p:cNvPr id="55315" name="Groupe 68"/>
              <p:cNvGrpSpPr>
                <a:grpSpLocks/>
              </p:cNvGrpSpPr>
              <p:nvPr/>
            </p:nvGrpSpPr>
            <p:grpSpPr bwMode="auto">
              <a:xfrm>
                <a:off x="-1095347" y="590550"/>
                <a:ext cx="2743172" cy="1557909"/>
                <a:chOff x="-1095347" y="0"/>
                <a:chExt cx="2743172" cy="1557909"/>
              </a:xfrm>
            </p:grpSpPr>
            <p:grpSp>
              <p:nvGrpSpPr>
                <p:cNvPr id="55319" name="Groupe 72"/>
                <p:cNvGrpSpPr>
                  <a:grpSpLocks/>
                </p:cNvGrpSpPr>
                <p:nvPr/>
              </p:nvGrpSpPr>
              <p:grpSpPr bwMode="auto">
                <a:xfrm>
                  <a:off x="1323975" y="0"/>
                  <a:ext cx="323850" cy="876299"/>
                  <a:chOff x="0" y="0"/>
                  <a:chExt cx="323850" cy="876299"/>
                </a:xfrm>
              </p:grpSpPr>
              <p:sp>
                <p:nvSpPr>
                  <p:cNvPr id="75" name="Rectangle 74"/>
                  <p:cNvSpPr/>
                  <p:nvPr/>
                </p:nvSpPr>
                <p:spPr>
                  <a:xfrm>
                    <a:off x="-458" y="-387"/>
                    <a:ext cx="323846" cy="87608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fr-FR" dirty="0"/>
                  </a:p>
                </p:txBody>
              </p:sp>
              <p:sp>
                <p:nvSpPr>
                  <p:cNvPr id="76" name="Rectangle 75"/>
                  <p:cNvSpPr/>
                  <p:nvPr/>
                </p:nvSpPr>
                <p:spPr>
                  <a:xfrm>
                    <a:off x="113841" y="656675"/>
                    <a:ext cx="133348" cy="133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fr-FR" dirty="0"/>
                  </a:p>
                </p:txBody>
              </p:sp>
              <p:sp>
                <p:nvSpPr>
                  <p:cNvPr id="77" name="Rectangle 76"/>
                  <p:cNvSpPr/>
                  <p:nvPr/>
                </p:nvSpPr>
                <p:spPr>
                  <a:xfrm>
                    <a:off x="113841" y="466222"/>
                    <a:ext cx="133348" cy="133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fr-FR" dirty="0"/>
                  </a:p>
                </p:txBody>
              </p:sp>
              <p:sp>
                <p:nvSpPr>
                  <p:cNvPr id="78" name="Rectangle 77"/>
                  <p:cNvSpPr/>
                  <p:nvPr/>
                </p:nvSpPr>
                <p:spPr>
                  <a:xfrm>
                    <a:off x="113841" y="256724"/>
                    <a:ext cx="133348" cy="133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fr-FR" dirty="0"/>
                  </a:p>
                </p:txBody>
              </p:sp>
              <p:sp>
                <p:nvSpPr>
                  <p:cNvPr id="79" name="Rectangle 78"/>
                  <p:cNvSpPr/>
                  <p:nvPr/>
                </p:nvSpPr>
                <p:spPr>
                  <a:xfrm>
                    <a:off x="113841" y="56749"/>
                    <a:ext cx="133348" cy="133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fr-FR" dirty="0"/>
                  </a:p>
                </p:txBody>
              </p:sp>
            </p:grpSp>
            <p:sp>
              <p:nvSpPr>
                <p:cNvPr id="55320" name="Text Box 16"/>
                <p:cNvSpPr txBox="1">
                  <a:spLocks noChangeArrowheads="1"/>
                </p:cNvSpPr>
                <p:nvPr/>
              </p:nvSpPr>
              <p:spPr bwMode="auto">
                <a:xfrm>
                  <a:off x="-1095347" y="710184"/>
                  <a:ext cx="1763689" cy="847725"/>
                </a:xfrm>
                <a:prstGeom prst="rect">
                  <a:avLst/>
                </a:prstGeom>
                <a:solidFill>
                  <a:srgbClr val="FFFFFF"/>
                </a:solidFill>
                <a:ln w="9525">
                  <a:solidFill>
                    <a:srgbClr val="000000"/>
                  </a:solidFill>
                  <a:miter lim="800000"/>
                  <a:headEnd/>
                  <a:tailEnd/>
                </a:ln>
              </p:spPr>
              <p:txBody>
                <a:bodyPr/>
                <a:lstStyle/>
                <a:p>
                  <a:pPr algn="ctr"/>
                  <a:r>
                    <a:rPr lang="fr-FR" sz="1600" b="1">
                      <a:latin typeface="Times New Roman" pitchFamily="18" charset="0"/>
                      <a:cs typeface="Times New Roman" pitchFamily="18" charset="0"/>
                    </a:rPr>
                    <a:t>Cartons des générateurs COVIDIEN</a:t>
                  </a:r>
                  <a:endParaRPr lang="fr-FR" sz="1600">
                    <a:latin typeface="Times New Roman" pitchFamily="18" charset="0"/>
                    <a:cs typeface="Times New Roman" pitchFamily="18" charset="0"/>
                  </a:endParaRPr>
                </a:p>
              </p:txBody>
            </p:sp>
          </p:grpSp>
          <p:grpSp>
            <p:nvGrpSpPr>
              <p:cNvPr id="55316" name="Groupe 69"/>
              <p:cNvGrpSpPr>
                <a:grpSpLocks/>
              </p:cNvGrpSpPr>
              <p:nvPr/>
            </p:nvGrpSpPr>
            <p:grpSpPr bwMode="auto">
              <a:xfrm>
                <a:off x="-1102155" y="-160656"/>
                <a:ext cx="2749980" cy="751206"/>
                <a:chOff x="-1102155" y="-160656"/>
                <a:chExt cx="2749980" cy="751206"/>
              </a:xfrm>
            </p:grpSpPr>
            <p:sp>
              <p:nvSpPr>
                <p:cNvPr id="55317" name="Oval 13"/>
                <p:cNvSpPr>
                  <a:spLocks noChangeArrowheads="1"/>
                </p:cNvSpPr>
                <p:nvPr/>
              </p:nvSpPr>
              <p:spPr bwMode="auto">
                <a:xfrm>
                  <a:off x="1352550" y="209550"/>
                  <a:ext cx="295275" cy="295275"/>
                </a:xfrm>
                <a:prstGeom prst="ellipse">
                  <a:avLst/>
                </a:prstGeom>
                <a:solidFill>
                  <a:srgbClr val="0070C0"/>
                </a:solidFill>
                <a:ln w="9525">
                  <a:solidFill>
                    <a:srgbClr val="000000"/>
                  </a:solidFill>
                  <a:round/>
                  <a:headEnd/>
                  <a:tailEnd/>
                </a:ln>
              </p:spPr>
              <p:txBody>
                <a:bodyPr/>
                <a:lstStyle/>
                <a:p>
                  <a:endParaRPr lang="fr-FR"/>
                </a:p>
              </p:txBody>
            </p:sp>
            <p:sp>
              <p:nvSpPr>
                <p:cNvPr id="55318" name="Text Box 16"/>
                <p:cNvSpPr txBox="1">
                  <a:spLocks noChangeArrowheads="1"/>
                </p:cNvSpPr>
                <p:nvPr/>
              </p:nvSpPr>
              <p:spPr bwMode="auto">
                <a:xfrm>
                  <a:off x="-1102155" y="-160656"/>
                  <a:ext cx="1770497" cy="751206"/>
                </a:xfrm>
                <a:prstGeom prst="rect">
                  <a:avLst/>
                </a:prstGeom>
                <a:solidFill>
                  <a:srgbClr val="FFFFFF"/>
                </a:solidFill>
                <a:ln w="9525">
                  <a:solidFill>
                    <a:srgbClr val="000000"/>
                  </a:solidFill>
                  <a:miter lim="800000"/>
                  <a:headEnd/>
                  <a:tailEnd/>
                </a:ln>
              </p:spPr>
              <p:txBody>
                <a:bodyPr/>
                <a:lstStyle/>
                <a:p>
                  <a:pPr algn="ctr"/>
                  <a:r>
                    <a:rPr lang="fr-FR" sz="1600" b="1">
                      <a:latin typeface="Times New Roman" pitchFamily="18" charset="0"/>
                      <a:cs typeface="Times New Roman" pitchFamily="18" charset="0"/>
                    </a:rPr>
                    <a:t>Fut de transport du générateur IBA  </a:t>
                  </a:r>
                  <a:endParaRPr lang="fr-FR" sz="1600">
                    <a:latin typeface="Times New Roman" pitchFamily="18" charset="0"/>
                    <a:cs typeface="Times New Roman" pitchFamily="18" charset="0"/>
                  </a:endParaRPr>
                </a:p>
              </p:txBody>
            </p:sp>
          </p:grpSp>
        </p:grpSp>
      </p:grpSp>
      <p:sp>
        <p:nvSpPr>
          <p:cNvPr id="55302" name="Text Box 16"/>
          <p:cNvSpPr txBox="1">
            <a:spLocks noChangeArrowheads="1"/>
          </p:cNvSpPr>
          <p:nvPr/>
        </p:nvSpPr>
        <p:spPr bwMode="auto">
          <a:xfrm>
            <a:off x="7875588" y="2443163"/>
            <a:ext cx="828675" cy="371475"/>
          </a:xfrm>
          <a:prstGeom prst="rect">
            <a:avLst/>
          </a:prstGeom>
          <a:solidFill>
            <a:srgbClr val="FFFFFF"/>
          </a:solidFill>
          <a:ln w="9525">
            <a:solidFill>
              <a:srgbClr val="000000"/>
            </a:solidFill>
            <a:miter lim="800000"/>
            <a:headEnd/>
            <a:tailEnd/>
          </a:ln>
        </p:spPr>
        <p:txBody>
          <a:bodyPr/>
          <a:lstStyle/>
          <a:p>
            <a:pPr algn="ctr"/>
            <a:r>
              <a:rPr lang="fr-FR" sz="900" b="1">
                <a:latin typeface="Times New Roman" pitchFamily="18" charset="0"/>
                <a:cs typeface="Times New Roman" pitchFamily="18" charset="0"/>
              </a:rPr>
              <a:t>Générateur </a:t>
            </a:r>
            <a:endParaRPr lang="fr-FR" sz="1000">
              <a:latin typeface="Times New Roman" pitchFamily="18" charset="0"/>
              <a:cs typeface="Times New Roman" pitchFamily="18" charset="0"/>
            </a:endParaRPr>
          </a:p>
          <a:p>
            <a:pPr algn="ctr"/>
            <a:r>
              <a:rPr lang="fr-FR" sz="900" b="1">
                <a:latin typeface="Times New Roman" pitchFamily="18" charset="0"/>
                <a:cs typeface="Times New Roman" pitchFamily="18" charset="0"/>
              </a:rPr>
              <a:t>IBA </a:t>
            </a:r>
            <a:endParaRPr lang="fr-FR" sz="1000">
              <a:latin typeface="Times New Roman" pitchFamily="18" charset="0"/>
              <a:cs typeface="Times New Roman" pitchFamily="18" charset="0"/>
            </a:endParaRPr>
          </a:p>
        </p:txBody>
      </p:sp>
      <p:sp>
        <p:nvSpPr>
          <p:cNvPr id="55303" name="Text Box 16"/>
          <p:cNvSpPr txBox="1">
            <a:spLocks noChangeArrowheads="1"/>
          </p:cNvSpPr>
          <p:nvPr/>
        </p:nvSpPr>
        <p:spPr bwMode="auto">
          <a:xfrm>
            <a:off x="7885113" y="1946275"/>
            <a:ext cx="819150" cy="390525"/>
          </a:xfrm>
          <a:prstGeom prst="rect">
            <a:avLst/>
          </a:prstGeom>
          <a:solidFill>
            <a:srgbClr val="FFFFFF"/>
          </a:solidFill>
          <a:ln w="9525">
            <a:solidFill>
              <a:srgbClr val="000000"/>
            </a:solidFill>
            <a:miter lim="800000"/>
            <a:headEnd/>
            <a:tailEnd/>
          </a:ln>
        </p:spPr>
        <p:txBody>
          <a:bodyPr/>
          <a:lstStyle/>
          <a:p>
            <a:pPr algn="ctr"/>
            <a:r>
              <a:rPr lang="fr-FR" sz="900" b="1">
                <a:latin typeface="Times New Roman" pitchFamily="18" charset="0"/>
                <a:cs typeface="Times New Roman" pitchFamily="18" charset="0"/>
              </a:rPr>
              <a:t>Générateur COVIDIEN</a:t>
            </a:r>
            <a:endParaRPr lang="fr-FR" sz="1000">
              <a:latin typeface="Times New Roman" pitchFamily="18" charset="0"/>
              <a:cs typeface="Times New Roman" pitchFamily="18" charset="0"/>
            </a:endParaRPr>
          </a:p>
        </p:txBody>
      </p:sp>
      <p:sp>
        <p:nvSpPr>
          <p:cNvPr id="55304" name="Rectangle 126"/>
          <p:cNvSpPr>
            <a:spLocks noChangeArrowheads="1"/>
          </p:cNvSpPr>
          <p:nvPr/>
        </p:nvSpPr>
        <p:spPr bwMode="auto">
          <a:xfrm>
            <a:off x="152400" y="152400"/>
            <a:ext cx="9144000" cy="457200"/>
          </a:xfrm>
          <a:prstGeom prst="rect">
            <a:avLst/>
          </a:prstGeom>
          <a:noFill/>
          <a:ln w="9525">
            <a:noFill/>
            <a:miter lim="800000"/>
            <a:headEnd/>
            <a:tailEnd/>
          </a:ln>
        </p:spPr>
        <p:txBody>
          <a:bodyPr wrap="none" anchor="ctr">
            <a:spAutoFit/>
          </a:bodyPr>
          <a:lstStyle/>
          <a:p>
            <a:endParaRPr lang="fr-FR"/>
          </a:p>
        </p:txBody>
      </p:sp>
      <p:sp>
        <p:nvSpPr>
          <p:cNvPr id="55305" name="Rectangle 137"/>
          <p:cNvSpPr>
            <a:spLocks noChangeArrowheads="1"/>
          </p:cNvSpPr>
          <p:nvPr/>
        </p:nvSpPr>
        <p:spPr bwMode="auto">
          <a:xfrm>
            <a:off x="152400" y="609600"/>
            <a:ext cx="9144000" cy="0"/>
          </a:xfrm>
          <a:prstGeom prst="rect">
            <a:avLst/>
          </a:prstGeom>
          <a:noFill/>
          <a:ln w="9525">
            <a:noFill/>
            <a:miter lim="800000"/>
            <a:headEnd/>
            <a:tailEnd/>
          </a:ln>
        </p:spPr>
        <p:txBody>
          <a:bodyPr wrap="none" anchor="ctr">
            <a:spAutoFit/>
          </a:bodyPr>
          <a:lstStyle/>
          <a:p>
            <a:endParaRPr lang="fr-FR"/>
          </a:p>
        </p:txBody>
      </p:sp>
      <p:sp>
        <p:nvSpPr>
          <p:cNvPr id="55306" name="Rectangle 138"/>
          <p:cNvSpPr>
            <a:spLocks noChangeArrowheads="1"/>
          </p:cNvSpPr>
          <p:nvPr/>
        </p:nvSpPr>
        <p:spPr bwMode="auto">
          <a:xfrm>
            <a:off x="152400" y="6915150"/>
            <a:ext cx="9144000" cy="0"/>
          </a:xfrm>
          <a:prstGeom prst="rect">
            <a:avLst/>
          </a:prstGeom>
          <a:noFill/>
          <a:ln w="9525">
            <a:noFill/>
            <a:miter lim="800000"/>
            <a:headEnd/>
            <a:tailEnd/>
          </a:ln>
        </p:spPr>
        <p:txBody>
          <a:bodyPr wrap="none" anchor="ctr">
            <a:spAutoFit/>
          </a:bodyPr>
          <a:lstStyle/>
          <a:p>
            <a:endParaRPr lang="fr-FR"/>
          </a:p>
        </p:txBody>
      </p:sp>
      <p:cxnSp>
        <p:nvCxnSpPr>
          <p:cNvPr id="10308" name="Connecteur droit 10307"/>
          <p:cNvCxnSpPr>
            <a:stCxn id="55341" idx="1"/>
            <a:endCxn id="55297" idx="2"/>
          </p:cNvCxnSpPr>
          <p:nvPr/>
        </p:nvCxnSpPr>
        <p:spPr>
          <a:xfrm flipH="1">
            <a:off x="4572000" y="454025"/>
            <a:ext cx="1204913"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5308" name="Connecteur droit 143"/>
          <p:cNvCxnSpPr>
            <a:cxnSpLocks noChangeShapeType="1"/>
            <a:endCxn id="55329" idx="6"/>
          </p:cNvCxnSpPr>
          <p:nvPr/>
        </p:nvCxnSpPr>
        <p:spPr bwMode="auto">
          <a:xfrm flipH="1" flipV="1">
            <a:off x="7226300" y="2403475"/>
            <a:ext cx="627063" cy="174625"/>
          </a:xfrm>
          <a:prstGeom prst="line">
            <a:avLst/>
          </a:prstGeom>
          <a:noFill/>
          <a:ln w="28575">
            <a:solidFill>
              <a:srgbClr val="FF0000"/>
            </a:solidFill>
            <a:round/>
            <a:headEnd/>
            <a:tailEnd type="triangle" w="med" len="med"/>
          </a:ln>
        </p:spPr>
      </p:cxnSp>
      <p:cxnSp>
        <p:nvCxnSpPr>
          <p:cNvPr id="55309" name="Connecteur droit 145"/>
          <p:cNvCxnSpPr>
            <a:cxnSpLocks noChangeShapeType="1"/>
            <a:endCxn id="55330" idx="7"/>
          </p:cNvCxnSpPr>
          <p:nvPr/>
        </p:nvCxnSpPr>
        <p:spPr bwMode="auto">
          <a:xfrm flipH="1">
            <a:off x="7205663" y="2157413"/>
            <a:ext cx="657225" cy="6350"/>
          </a:xfrm>
          <a:prstGeom prst="line">
            <a:avLst/>
          </a:prstGeom>
          <a:noFill/>
          <a:ln w="28575">
            <a:solidFill>
              <a:srgbClr val="FF0000"/>
            </a:solidFill>
            <a:round/>
            <a:headEnd/>
            <a:tailEnd type="triangle" w="med" len="med"/>
          </a:ln>
        </p:spPr>
      </p:cxnSp>
      <p:cxnSp>
        <p:nvCxnSpPr>
          <p:cNvPr id="55310" name="Connecteur droit 148"/>
          <p:cNvCxnSpPr>
            <a:cxnSpLocks noChangeShapeType="1"/>
            <a:stCxn id="55320" idx="3"/>
          </p:cNvCxnSpPr>
          <p:nvPr/>
        </p:nvCxnSpPr>
        <p:spPr bwMode="auto">
          <a:xfrm flipV="1">
            <a:off x="1741488" y="3314700"/>
            <a:ext cx="814387" cy="484188"/>
          </a:xfrm>
          <a:prstGeom prst="line">
            <a:avLst/>
          </a:prstGeom>
          <a:noFill/>
          <a:ln w="28575">
            <a:solidFill>
              <a:srgbClr val="FF0000"/>
            </a:solidFill>
            <a:round/>
            <a:headEnd/>
            <a:tailEnd type="triangle" w="med" len="med"/>
          </a:ln>
        </p:spPr>
      </p:cxnSp>
      <p:cxnSp>
        <p:nvCxnSpPr>
          <p:cNvPr id="55311" name="Connecteur droit 151"/>
          <p:cNvCxnSpPr>
            <a:cxnSpLocks noChangeShapeType="1"/>
            <a:stCxn id="55318" idx="3"/>
          </p:cNvCxnSpPr>
          <p:nvPr/>
        </p:nvCxnSpPr>
        <p:spPr bwMode="auto">
          <a:xfrm>
            <a:off x="1741488" y="2289175"/>
            <a:ext cx="684212" cy="115888"/>
          </a:xfrm>
          <a:prstGeom prst="line">
            <a:avLst/>
          </a:prstGeom>
          <a:noFill/>
          <a:ln w="28575">
            <a:solidFill>
              <a:srgbClr val="FF0000"/>
            </a:solidFill>
            <a:round/>
            <a:headEnd/>
            <a:tailEnd type="triangle" w="med" len="med"/>
          </a:ln>
        </p:spPr>
      </p:cxnSp>
      <p:sp>
        <p:nvSpPr>
          <p:cNvPr id="55312" name="ZoneTexte 153">
            <a:hlinkClick r:id="rId4" action="ppaction://hlinksldjump"/>
          </p:cNvPr>
          <p:cNvSpPr txBox="1">
            <a:spLocks noChangeArrowheads="1"/>
          </p:cNvSpPr>
          <p:nvPr/>
        </p:nvSpPr>
        <p:spPr bwMode="auto">
          <a:xfrm>
            <a:off x="7640638" y="4508500"/>
            <a:ext cx="1296987" cy="369888"/>
          </a:xfrm>
          <a:prstGeom prst="rect">
            <a:avLst/>
          </a:prstGeom>
          <a:noFill/>
          <a:ln w="9525">
            <a:noFill/>
            <a:miter lim="800000"/>
            <a:headEnd/>
            <a:tailEnd/>
          </a:ln>
        </p:spPr>
        <p:txBody>
          <a:bodyPr>
            <a:spAutoFit/>
          </a:bodyPr>
          <a:lstStyle/>
          <a:p>
            <a:r>
              <a:rPr lang="fr-FR">
                <a:hlinkClick r:id="rId4" action="ppaction://hlinksldjump"/>
              </a:rPr>
              <a:t>Renvoi</a:t>
            </a:r>
            <a:endParaRPr lang="fr-F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re 1"/>
          <p:cNvSpPr>
            <a:spLocks noGrp="1"/>
          </p:cNvSpPr>
          <p:nvPr>
            <p:ph type="title"/>
          </p:nvPr>
        </p:nvSpPr>
        <p:spPr>
          <a:xfrm>
            <a:off x="323850" y="-387350"/>
            <a:ext cx="7920038" cy="1425575"/>
          </a:xfrm>
        </p:spPr>
        <p:txBody>
          <a:bodyPr/>
          <a:lstStyle/>
          <a:p>
            <a:r>
              <a:rPr lang="fr-FR" smtClean="0"/>
              <a:t>Contrôle et traçabilité</a:t>
            </a:r>
          </a:p>
        </p:txBody>
      </p:sp>
      <p:sp>
        <p:nvSpPr>
          <p:cNvPr id="2" name="Espace réservé du contenu 1"/>
          <p:cNvSpPr>
            <a:spLocks noGrp="1"/>
          </p:cNvSpPr>
          <p:nvPr>
            <p:ph idx="1"/>
          </p:nvPr>
        </p:nvSpPr>
        <p:spPr>
          <a:xfrm>
            <a:off x="395288" y="765175"/>
            <a:ext cx="8569325" cy="4679950"/>
          </a:xfrm>
        </p:spPr>
        <p:txBody>
          <a:bodyPr rtlCol="0">
            <a:noAutofit/>
          </a:bodyPr>
          <a:lstStyle/>
          <a:p>
            <a:pPr fontAlgn="auto">
              <a:spcAft>
                <a:spcPts val="0"/>
              </a:spcAft>
              <a:buFont typeface="Arial" pitchFamily="34" charset="0"/>
              <a:buChar char="•"/>
              <a:defRPr/>
            </a:pPr>
            <a:r>
              <a:rPr lang="fr-FR" sz="2200" i="1" u="sng" dirty="0" smtClean="0"/>
              <a:t>Gestion des déchets boîte anti-piques et éluâts par WAID:</a:t>
            </a:r>
          </a:p>
          <a:p>
            <a:pPr marL="0" indent="0" fontAlgn="auto">
              <a:spcAft>
                <a:spcPts val="0"/>
              </a:spcAft>
              <a:buFont typeface="Arial" pitchFamily="34" charset="0"/>
              <a:buNone/>
              <a:defRPr/>
            </a:pPr>
            <a:endParaRPr lang="fr-FR" sz="2200" i="1" u="sng" dirty="0" smtClean="0"/>
          </a:p>
          <a:p>
            <a:pPr lvl="1" fontAlgn="auto">
              <a:lnSpc>
                <a:spcPct val="170000"/>
              </a:lnSpc>
              <a:spcAft>
                <a:spcPts val="0"/>
              </a:spcAft>
              <a:buFont typeface="Arial" pitchFamily="34" charset="0"/>
              <a:buChar char="–"/>
              <a:defRPr/>
            </a:pPr>
            <a:r>
              <a:rPr lang="fr-FR" sz="2200" dirty="0" smtClean="0"/>
              <a:t>Ouverture à chaque début de mois, d’un sac fictif sous WAID par nature de déchets et de radioélément,</a:t>
            </a:r>
          </a:p>
          <a:p>
            <a:pPr lvl="1" fontAlgn="auto">
              <a:lnSpc>
                <a:spcPct val="170000"/>
              </a:lnSpc>
              <a:spcAft>
                <a:spcPts val="0"/>
              </a:spcAft>
              <a:buFont typeface="Arial" pitchFamily="34" charset="0"/>
              <a:buChar char="–"/>
              <a:defRPr/>
            </a:pPr>
            <a:r>
              <a:rPr lang="fr-FR" sz="2200" dirty="0" smtClean="0"/>
              <a:t>Mise en place d’un sac dans la poubelle plombée dédiée à ce type de déchet,</a:t>
            </a:r>
          </a:p>
          <a:p>
            <a:pPr lvl="1" fontAlgn="auto">
              <a:lnSpc>
                <a:spcPct val="170000"/>
              </a:lnSpc>
              <a:spcAft>
                <a:spcPts val="0"/>
              </a:spcAft>
              <a:buFont typeface="Arial" pitchFamily="34" charset="0"/>
              <a:buChar char="–"/>
              <a:defRPr/>
            </a:pPr>
            <a:r>
              <a:rPr lang="fr-FR" sz="2200" dirty="0" smtClean="0"/>
              <a:t>Stockage des déchets dans les poubelles plombées (toujours en respectant le radioélément et la nature du déchet),</a:t>
            </a:r>
          </a:p>
          <a:p>
            <a:pPr lvl="1" fontAlgn="auto">
              <a:lnSpc>
                <a:spcPct val="170000"/>
              </a:lnSpc>
              <a:spcAft>
                <a:spcPts val="0"/>
              </a:spcAft>
              <a:buFont typeface="Arial" pitchFamily="34" charset="0"/>
              <a:buChar char="–"/>
              <a:defRPr/>
            </a:pPr>
            <a:endParaRPr lang="fr-FR" sz="2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Espace réservé du contenu 2"/>
          <p:cNvSpPr>
            <a:spLocks noGrp="1"/>
          </p:cNvSpPr>
          <p:nvPr>
            <p:ph idx="1"/>
          </p:nvPr>
        </p:nvSpPr>
        <p:spPr>
          <a:xfrm>
            <a:off x="250825" y="692150"/>
            <a:ext cx="8353425" cy="4681538"/>
          </a:xfrm>
        </p:spPr>
        <p:txBody>
          <a:bodyPr/>
          <a:lstStyle/>
          <a:p>
            <a:pPr lvl="1">
              <a:lnSpc>
                <a:spcPct val="170000"/>
              </a:lnSpc>
            </a:pPr>
            <a:r>
              <a:rPr lang="fr-FR" sz="2200" smtClean="0"/>
              <a:t>A la fin de chaque mois, fermeture des sacs stockés dans les poubelles plombées, et fermeture des sacs gérés par WAID,</a:t>
            </a:r>
          </a:p>
          <a:p>
            <a:pPr lvl="1">
              <a:lnSpc>
                <a:spcPct val="170000"/>
              </a:lnSpc>
            </a:pPr>
            <a:r>
              <a:rPr lang="fr-FR" sz="2200" smtClean="0"/>
              <a:t>WAID détermine la date possible de rejets (décroissance),</a:t>
            </a:r>
          </a:p>
          <a:p>
            <a:pPr lvl="1">
              <a:lnSpc>
                <a:spcPct val="170000"/>
              </a:lnSpc>
            </a:pPr>
            <a:r>
              <a:rPr lang="fr-FR" sz="2200" smtClean="0"/>
              <a:t>Evacuation mensuelle des déchets ayant atteint la décroissance,</a:t>
            </a:r>
          </a:p>
          <a:p>
            <a:pPr lvl="1">
              <a:lnSpc>
                <a:spcPct val="170000"/>
              </a:lnSpc>
            </a:pPr>
            <a:r>
              <a:rPr lang="fr-FR" sz="2200" smtClean="0"/>
              <a:t>Ces déchets sont alors traités comme des déchets journaliers</a:t>
            </a:r>
          </a:p>
          <a:p>
            <a:pPr lvl="1">
              <a:lnSpc>
                <a:spcPct val="170000"/>
              </a:lnSpc>
            </a:pPr>
            <a:r>
              <a:rPr lang="fr-FR" sz="2200" smtClean="0"/>
              <a:t>Traçabilité par WAID et registre papier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Image 3" descr="C:\Documents and Settings\durandf\Bureau\Photos cuves MN\WP_000508.jpg"/>
          <p:cNvPicPr>
            <a:picLocks noChangeAspect="1" noChangeArrowheads="1"/>
          </p:cNvPicPr>
          <p:nvPr/>
        </p:nvPicPr>
        <p:blipFill>
          <a:blip r:embed="rId2"/>
          <a:srcRect/>
          <a:stretch>
            <a:fillRect/>
          </a:stretch>
        </p:blipFill>
        <p:spPr bwMode="auto">
          <a:xfrm>
            <a:off x="250825" y="188913"/>
            <a:ext cx="8497888" cy="6264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descr="C:\Documents and Settings\durandf\Bureau\Photos cuves MN\WP_000507.jpg"/>
          <p:cNvPicPr>
            <a:picLocks noChangeAspect="1" noChangeArrowheads="1"/>
          </p:cNvPicPr>
          <p:nvPr/>
        </p:nvPicPr>
        <p:blipFill>
          <a:blip r:embed="rId2"/>
          <a:srcRect/>
          <a:stretch>
            <a:fillRect/>
          </a:stretch>
        </p:blipFill>
        <p:spPr bwMode="auto">
          <a:xfrm>
            <a:off x="179388" y="188913"/>
            <a:ext cx="8496300" cy="637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2"/>
          <p:cNvPicPr>
            <a:picLocks noChangeAspect="1" noChangeArrowheads="1"/>
          </p:cNvPicPr>
          <p:nvPr/>
        </p:nvPicPr>
        <p:blipFill>
          <a:blip r:embed="rId2"/>
          <a:srcRect/>
          <a:stretch>
            <a:fillRect/>
          </a:stretch>
        </p:blipFill>
        <p:spPr bwMode="auto">
          <a:xfrm>
            <a:off x="179388" y="404813"/>
            <a:ext cx="8153400" cy="526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Titre 1"/>
          <p:cNvSpPr>
            <a:spLocks noGrp="1"/>
          </p:cNvSpPr>
          <p:nvPr>
            <p:ph type="title"/>
          </p:nvPr>
        </p:nvSpPr>
        <p:spPr>
          <a:xfrm>
            <a:off x="539750" y="-315913"/>
            <a:ext cx="7920038" cy="1152526"/>
          </a:xfrm>
        </p:spPr>
        <p:txBody>
          <a:bodyPr/>
          <a:lstStyle/>
          <a:p>
            <a:r>
              <a:rPr lang="fr-FR" smtClean="0"/>
              <a:t>Contrôle et traçabilité</a:t>
            </a:r>
          </a:p>
        </p:txBody>
      </p:sp>
      <p:sp>
        <p:nvSpPr>
          <p:cNvPr id="62466" name="Espace réservé du contenu 1"/>
          <p:cNvSpPr>
            <a:spLocks noGrp="1"/>
          </p:cNvSpPr>
          <p:nvPr>
            <p:ph idx="1"/>
          </p:nvPr>
        </p:nvSpPr>
        <p:spPr>
          <a:xfrm>
            <a:off x="214313" y="1052513"/>
            <a:ext cx="8929687" cy="5508625"/>
          </a:xfrm>
        </p:spPr>
        <p:txBody>
          <a:bodyPr/>
          <a:lstStyle/>
          <a:p>
            <a:r>
              <a:rPr lang="fr-FR" sz="2400" i="1" u="sng" smtClean="0"/>
              <a:t>Gestion des flacons par WAID:</a:t>
            </a:r>
          </a:p>
          <a:p>
            <a:pPr lvl="1">
              <a:lnSpc>
                <a:spcPct val="150000"/>
              </a:lnSpc>
            </a:pPr>
            <a:r>
              <a:rPr lang="fr-FR" sz="2000" smtClean="0"/>
              <a:t>Ouverture à chaque début de mois, d’un sac fictif sous WAID par nature de déchets et de radioélément,</a:t>
            </a:r>
          </a:p>
          <a:p>
            <a:pPr lvl="1">
              <a:lnSpc>
                <a:spcPct val="150000"/>
              </a:lnSpc>
            </a:pPr>
            <a:r>
              <a:rPr lang="fr-FR" sz="2000" smtClean="0"/>
              <a:t>Après utilisation, le manipulateur entre sous WAID le mise en déchet du flacon utilisé (avec sa référence propre), </a:t>
            </a:r>
          </a:p>
          <a:p>
            <a:pPr lvl="1">
              <a:lnSpc>
                <a:spcPct val="150000"/>
              </a:lnSpc>
            </a:pPr>
            <a:r>
              <a:rPr lang="fr-FR" sz="2000" smtClean="0"/>
              <a:t>Stockage des déchets flacons dans une enceinte plombée au fur et à mesure,</a:t>
            </a:r>
          </a:p>
          <a:p>
            <a:pPr lvl="1">
              <a:lnSpc>
                <a:spcPct val="150000"/>
              </a:lnSpc>
            </a:pPr>
            <a:r>
              <a:rPr lang="fr-FR" sz="2000" smtClean="0"/>
              <a:t>A la fin de chaque mois, le référent sélectionne les déchets du mois et les dispatche par sac fictif sous WAID,</a:t>
            </a:r>
          </a:p>
          <a:p>
            <a:pPr lvl="1">
              <a:lnSpc>
                <a:spcPct val="150000"/>
              </a:lnSpc>
            </a:pPr>
            <a:r>
              <a:rPr lang="fr-FR" sz="2000" smtClean="0"/>
              <a:t>Fermeture du sac fictif,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89" name="Espace réservé du contenu 2"/>
          <p:cNvSpPr>
            <a:spLocks noGrp="1"/>
          </p:cNvSpPr>
          <p:nvPr>
            <p:ph idx="1"/>
          </p:nvPr>
        </p:nvSpPr>
        <p:spPr>
          <a:xfrm>
            <a:off x="611188" y="765175"/>
            <a:ext cx="7921625" cy="4176713"/>
          </a:xfrm>
        </p:spPr>
        <p:txBody>
          <a:bodyPr/>
          <a:lstStyle/>
          <a:p>
            <a:pPr lvl="1">
              <a:lnSpc>
                <a:spcPct val="150000"/>
              </a:lnSpc>
            </a:pPr>
            <a:r>
              <a:rPr lang="fr-FR" sz="2000" smtClean="0"/>
              <a:t>imprime un listing des flacons / sac répertoriés dans WAID,  </a:t>
            </a:r>
          </a:p>
          <a:p>
            <a:pPr lvl="1">
              <a:lnSpc>
                <a:spcPct val="150000"/>
              </a:lnSpc>
            </a:pPr>
            <a:r>
              <a:rPr lang="fr-FR" sz="2000" smtClean="0"/>
              <a:t>Il regroupe les déchets produits dans le mois courant et les stocke dans la partie basse de l’enceinte et les enregistre sur papier</a:t>
            </a:r>
          </a:p>
          <a:p>
            <a:pPr lvl="1">
              <a:lnSpc>
                <a:spcPct val="150000"/>
              </a:lnSpc>
            </a:pPr>
            <a:r>
              <a:rPr lang="fr-FR" sz="2000" smtClean="0"/>
              <a:t>l’ensemble des déchets stockés dans l’enceinte sont répertoriés dans le sac fictif sous WAID.</a:t>
            </a:r>
          </a:p>
          <a:p>
            <a:pPr lvl="1">
              <a:lnSpc>
                <a:spcPct val="150000"/>
              </a:lnSpc>
            </a:pPr>
            <a:r>
              <a:rPr lang="fr-FR" sz="2000" smtClean="0"/>
              <a:t>WAID détermine la date possible de rejets (décroissance),</a:t>
            </a:r>
          </a:p>
          <a:p>
            <a:pPr lvl="1">
              <a:lnSpc>
                <a:spcPct val="150000"/>
              </a:lnSpc>
            </a:pPr>
            <a:r>
              <a:rPr lang="fr-FR" sz="2000" smtClean="0"/>
              <a:t>Evacuation mensuelle des déchets ayant atteint la décroissance,</a:t>
            </a:r>
          </a:p>
          <a:p>
            <a:pPr lvl="1">
              <a:lnSpc>
                <a:spcPct val="150000"/>
              </a:lnSpc>
            </a:pPr>
            <a:r>
              <a:rPr lang="fr-FR" sz="2000" smtClean="0"/>
              <a:t>Ces déchets sont alors traités comme des déchets journaliers</a:t>
            </a:r>
          </a:p>
          <a:p>
            <a:pPr lvl="1">
              <a:lnSpc>
                <a:spcPct val="150000"/>
              </a:lnSpc>
            </a:pPr>
            <a:r>
              <a:rPr lang="fr-FR" sz="2000" smtClean="0"/>
              <a:t>Traçabilité par WAID et registre papier</a:t>
            </a:r>
          </a:p>
          <a:p>
            <a:pPr>
              <a:lnSpc>
                <a:spcPct val="150000"/>
              </a:lnSpc>
            </a:pPr>
            <a:endParaRPr lang="fr-FR" sz="2000" smtClean="0"/>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
          <p:cNvPicPr>
            <a:picLocks noChangeAspect="1" noChangeArrowheads="1"/>
          </p:cNvPicPr>
          <p:nvPr/>
        </p:nvPicPr>
        <p:blipFill>
          <a:blip r:embed="rId2"/>
          <a:srcRect/>
          <a:stretch>
            <a:fillRect/>
          </a:stretch>
        </p:blipFill>
        <p:spPr bwMode="auto">
          <a:xfrm>
            <a:off x="0" y="115888"/>
            <a:ext cx="8964613" cy="6192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C:\Documents and Settings\durandf\Bureau\Photos cuves MN\2013-05-14 15.20.21.jpg"/>
          <p:cNvPicPr>
            <a:picLocks noChangeAspect="1" noChangeArrowheads="1"/>
          </p:cNvPicPr>
          <p:nvPr/>
        </p:nvPicPr>
        <p:blipFill>
          <a:blip r:embed="rId2"/>
          <a:srcRect/>
          <a:stretch>
            <a:fillRect/>
          </a:stretch>
        </p:blipFill>
        <p:spPr bwMode="auto">
          <a:xfrm>
            <a:off x="3203575" y="-7938"/>
            <a:ext cx="5040313" cy="6719888"/>
          </a:xfrm>
          <a:prstGeom prst="rect">
            <a:avLst/>
          </a:prstGeom>
          <a:noFill/>
          <a:ln w="9525">
            <a:noFill/>
            <a:miter lim="800000"/>
            <a:headEnd/>
            <a:tailEnd/>
          </a:ln>
        </p:spPr>
      </p:pic>
      <p:cxnSp>
        <p:nvCxnSpPr>
          <p:cNvPr id="5" name="Connecteur droit avec flèche 4"/>
          <p:cNvCxnSpPr>
            <a:stCxn id="65539" idx="3"/>
          </p:cNvCxnSpPr>
          <p:nvPr/>
        </p:nvCxnSpPr>
        <p:spPr>
          <a:xfrm>
            <a:off x="2484438" y="2306638"/>
            <a:ext cx="19431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539" name="ZoneTexte 5"/>
          <p:cNvSpPr txBox="1">
            <a:spLocks noChangeArrowheads="1"/>
          </p:cNvSpPr>
          <p:nvPr/>
        </p:nvSpPr>
        <p:spPr bwMode="auto">
          <a:xfrm>
            <a:off x="323850" y="1844675"/>
            <a:ext cx="2160588" cy="923925"/>
          </a:xfrm>
          <a:prstGeom prst="rect">
            <a:avLst/>
          </a:prstGeom>
          <a:noFill/>
          <a:ln w="9525">
            <a:noFill/>
            <a:miter lim="800000"/>
            <a:headEnd/>
            <a:tailEnd/>
          </a:ln>
        </p:spPr>
        <p:txBody>
          <a:bodyPr>
            <a:spAutoFit/>
          </a:bodyPr>
          <a:lstStyle/>
          <a:p>
            <a:r>
              <a:rPr lang="fr-FR"/>
              <a:t>Stockage déchets flacons du mois en cours</a:t>
            </a:r>
          </a:p>
        </p:txBody>
      </p:sp>
      <p:cxnSp>
        <p:nvCxnSpPr>
          <p:cNvPr id="8" name="Connecteur droit avec flèche 7"/>
          <p:cNvCxnSpPr/>
          <p:nvPr/>
        </p:nvCxnSpPr>
        <p:spPr>
          <a:xfrm>
            <a:off x="2916238" y="5157788"/>
            <a:ext cx="2087562"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5541" name="ZoneTexte 8"/>
          <p:cNvSpPr txBox="1">
            <a:spLocks noChangeArrowheads="1"/>
          </p:cNvSpPr>
          <p:nvPr/>
        </p:nvSpPr>
        <p:spPr bwMode="auto">
          <a:xfrm>
            <a:off x="755650" y="4797425"/>
            <a:ext cx="2160588" cy="922338"/>
          </a:xfrm>
          <a:prstGeom prst="rect">
            <a:avLst/>
          </a:prstGeom>
          <a:noFill/>
          <a:ln w="9525">
            <a:noFill/>
            <a:miter lim="800000"/>
            <a:headEnd/>
            <a:tailEnd/>
          </a:ln>
        </p:spPr>
        <p:txBody>
          <a:bodyPr>
            <a:spAutoFit/>
          </a:bodyPr>
          <a:lstStyle/>
          <a:p>
            <a:r>
              <a:rPr lang="fr-FR"/>
              <a:t>Stockage déchets flacons définitif avant rejet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Espace réservé du contenu 2"/>
          <p:cNvSpPr>
            <a:spLocks noGrp="1"/>
          </p:cNvSpPr>
          <p:nvPr>
            <p:ph idx="1"/>
          </p:nvPr>
        </p:nvSpPr>
        <p:spPr>
          <a:xfrm>
            <a:off x="539750" y="1844675"/>
            <a:ext cx="7920038" cy="4176713"/>
          </a:xfrm>
        </p:spPr>
        <p:txBody>
          <a:bodyPr/>
          <a:lstStyle/>
          <a:p>
            <a:pPr marL="0" indent="0" algn="ctr">
              <a:buFont typeface="Arial" charset="0"/>
              <a:buNone/>
            </a:pPr>
            <a:r>
              <a:rPr lang="fr-FR" sz="6000" smtClean="0"/>
              <a:t>Merci de votre attention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TotalTime>
  <Words>1290</Words>
  <Application>Microsoft Office PowerPoint</Application>
  <PresentationFormat>Affichage à l'écran (4:3)</PresentationFormat>
  <Paragraphs>302</Paragraphs>
  <Slides>47</Slides>
  <Notes>5</Notes>
  <HiddenSlides>6</HiddenSlides>
  <MMClips>0</MMClips>
  <ScaleCrop>false</ScaleCrop>
  <HeadingPairs>
    <vt:vector size="6" baseType="variant">
      <vt:variant>
        <vt:lpstr>Polices utilisées</vt:lpstr>
      </vt:variant>
      <vt:variant>
        <vt:i4>4</vt:i4>
      </vt:variant>
      <vt:variant>
        <vt:lpstr>Modèle de conception</vt:lpstr>
      </vt:variant>
      <vt:variant>
        <vt:i4>4</vt:i4>
      </vt:variant>
      <vt:variant>
        <vt:lpstr>Titres des diapositives</vt:lpstr>
      </vt:variant>
      <vt:variant>
        <vt:i4>47</vt:i4>
      </vt:variant>
    </vt:vector>
  </HeadingPairs>
  <TitlesOfParts>
    <vt:vector size="55" baseType="lpstr">
      <vt:lpstr>Arial</vt:lpstr>
      <vt:lpstr>Calibri</vt:lpstr>
      <vt:lpstr>Wingdings</vt:lpstr>
      <vt:lpstr>Times New Roman</vt:lpstr>
      <vt:lpstr>1_Thème Office</vt:lpstr>
      <vt:lpstr>1_Thème Office</vt:lpstr>
      <vt:lpstr>1_Thème Office</vt:lpstr>
      <vt:lpstr>1_Thème Office</vt:lpstr>
      <vt:lpstr>Organisation de la gestion des déchets et effluents au sein d’un service de médecine nucléaire</vt:lpstr>
      <vt:lpstr>Sommaire</vt:lpstr>
      <vt:lpstr>1/ Présentation du service</vt:lpstr>
      <vt:lpstr>Diapositive 4</vt:lpstr>
      <vt:lpstr>2/ Déchets liquides et mixtes</vt:lpstr>
      <vt:lpstr>Diapositive 6</vt:lpstr>
      <vt:lpstr>Diapositive 7</vt:lpstr>
      <vt:lpstr>Diapositive 8</vt:lpstr>
      <vt:lpstr>Diapositive 9</vt:lpstr>
      <vt:lpstr>Diapositive 10</vt:lpstr>
      <vt:lpstr>Diapositive 11</vt:lpstr>
      <vt:lpstr>Diapositive 12</vt:lpstr>
      <vt:lpstr>Diapositive 13</vt:lpstr>
      <vt:lpstr>Diapositive 14</vt:lpstr>
      <vt:lpstr>Contrôle et traçabilité</vt:lpstr>
      <vt:lpstr>Diapositive 16</vt:lpstr>
      <vt:lpstr>Diapositive 17</vt:lpstr>
      <vt:lpstr>Diapositive 18</vt:lpstr>
      <vt:lpstr>3/ Déchets d’Irathérapie</vt:lpstr>
      <vt:lpstr>Diapositive 20</vt:lpstr>
      <vt:lpstr>Diapositive 21</vt:lpstr>
      <vt:lpstr>Diapositive 22</vt:lpstr>
      <vt:lpstr>Déchets solides diagnostiques </vt:lpstr>
      <vt:lpstr>Diapositive 24</vt:lpstr>
      <vt:lpstr>Diapositive 25</vt:lpstr>
      <vt:lpstr>Diapositive 26</vt:lpstr>
      <vt:lpstr>Diapositive 27</vt:lpstr>
      <vt:lpstr>Diapositive 28</vt:lpstr>
      <vt:lpstr>Diapositive 29</vt:lpstr>
      <vt:lpstr>Contrôle et traçabilité</vt:lpstr>
      <vt:lpstr>Diapositive 31</vt:lpstr>
      <vt:lpstr>Diapositive 32</vt:lpstr>
      <vt:lpstr>Diapositive 33</vt:lpstr>
      <vt:lpstr>Diapositive 34</vt:lpstr>
      <vt:lpstr>Diapositive 35</vt:lpstr>
      <vt:lpstr>Diapositive 36</vt:lpstr>
      <vt:lpstr>Diapositive 37</vt:lpstr>
      <vt:lpstr>Contrôle et traçabilité</vt:lpstr>
      <vt:lpstr>Diapositive 39</vt:lpstr>
      <vt:lpstr>Diapositive 40</vt:lpstr>
      <vt:lpstr>Diapositive 41</vt:lpstr>
      <vt:lpstr>Diapositive 42</vt:lpstr>
      <vt:lpstr>Contrôle et traçabilité</vt:lpstr>
      <vt:lpstr>Diapositive 44</vt:lpstr>
      <vt:lpstr>Diapositive 45</vt:lpstr>
      <vt:lpstr>Diapositive 46</vt:lpstr>
      <vt:lpstr>Diapositive 47</vt:lpstr>
    </vt:vector>
  </TitlesOfParts>
  <Company>IPC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Gestion des déchets IPC</dc:title>
  <dc:creator>DSIO</dc:creator>
  <cp:lastModifiedBy>Max ROBIN</cp:lastModifiedBy>
  <cp:revision>105</cp:revision>
  <dcterms:created xsi:type="dcterms:W3CDTF">2013-05-13T11:55:46Z</dcterms:created>
  <dcterms:modified xsi:type="dcterms:W3CDTF">2013-08-09T11:57:29Z</dcterms:modified>
</cp:coreProperties>
</file>